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6" r:id="rId18"/>
    <p:sldId id="280" r:id="rId19"/>
    <p:sldId id="279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22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458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8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2.png>
</file>

<file path=ppt/media/image3.tiff>
</file>

<file path=ppt/media/image4.tiff>
</file>

<file path=ppt/media/image5.tiff>
</file>

<file path=ppt/media/image6.jpeg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2" descr="D:\MyConfiguration\zxp09284\Desktop\同程艺龙PPT内页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39"/>
            <a:ext cx="12192000" cy="685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直接连接符 8"/>
          <p:cNvCxnSpPr/>
          <p:nvPr userDrawn="1"/>
        </p:nvCxnSpPr>
        <p:spPr>
          <a:xfrm>
            <a:off x="0" y="679011"/>
            <a:ext cx="12192000" cy="5432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427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1406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591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F920A-3C79-4CE2-A108-BC0A1BFFF57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15F7-2603-4DD0-A5B9-87CD5BE5B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5269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823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730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561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721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48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598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912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466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59EAE-4BBC-4401-BD68-ABD85BB87AA4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C1023-19D3-4F4D-87AC-B650C68C4C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907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DC6A9A-8D14-41BE-9A78-6CD1F151C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2163778" y="1448554"/>
            <a:ext cx="6237605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Hans" sz="48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Disruptor</a:t>
            </a:r>
            <a:r>
              <a:rPr lang="zh-Hans" altLang="en-US" sz="48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框架原理剖析</a:t>
            </a: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汇报人：</a:t>
            </a:r>
            <a:r>
              <a:rPr lang="zh-Hans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张宏宇</a:t>
            </a:r>
            <a:endParaRPr lang="en-US" altLang="zh-CN" sz="2400" dirty="0">
              <a:solidFill>
                <a:schemeClr val="bg1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           </a:t>
            </a:r>
            <a:r>
              <a:rPr lang="zh-Hans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    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2019.05.</a:t>
            </a:r>
            <a:r>
              <a:rPr lang="en-US" altLang="zh-Hans" sz="24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20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060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原理剖析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C162E6D-3D87-F543-904F-9DE92AA72A3D}"/>
              </a:ext>
            </a:extLst>
          </p:cNvPr>
          <p:cNvSpPr txBox="1"/>
          <p:nvPr/>
        </p:nvSpPr>
        <p:spPr>
          <a:xfrm>
            <a:off x="1435395" y="1390137"/>
            <a:ext cx="96503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Hans" sz="2400" dirty="0"/>
              <a:t>1.</a:t>
            </a:r>
            <a:r>
              <a:rPr kumimoji="1" lang="zh-Hans" altLang="en-US" sz="2400" dirty="0"/>
              <a:t>数据结构层面，使用环形数组，采用内存预加载机制，降低出队入队</a:t>
            </a:r>
            <a:endParaRPr kumimoji="1" lang="en-US" altLang="zh-Hans" sz="2400" dirty="0"/>
          </a:p>
          <a:p>
            <a:pPr>
              <a:lnSpc>
                <a:spcPct val="150000"/>
              </a:lnSpc>
            </a:pPr>
            <a:r>
              <a:rPr kumimoji="1" lang="zh-Hans" altLang="en-US" sz="2400" dirty="0"/>
              <a:t>的复杂度，最小程度地减少系统</a:t>
            </a:r>
            <a:r>
              <a:rPr kumimoji="1" lang="en-US" altLang="zh-Hans" sz="2400" dirty="0"/>
              <a:t>GC</a:t>
            </a:r>
            <a:r>
              <a:rPr kumimoji="1" lang="zh-Hans" altLang="en-US" sz="2400" dirty="0"/>
              <a:t>的频率。</a:t>
            </a:r>
            <a:endParaRPr kumimoji="1" lang="zh-CN" altLang="en-US" sz="2400" dirty="0"/>
          </a:p>
        </p:txBody>
      </p:sp>
      <p:sp>
        <p:nvSpPr>
          <p:cNvPr id="10" name="同心圆 9">
            <a:extLst>
              <a:ext uri="{FF2B5EF4-FFF2-40B4-BE49-F238E27FC236}">
                <a16:creationId xmlns:a16="http://schemas.microsoft.com/office/drawing/2014/main" id="{EEAB08F5-01C9-3542-ADC9-55F63836BDCC}"/>
              </a:ext>
            </a:extLst>
          </p:cNvPr>
          <p:cNvSpPr/>
          <p:nvPr/>
        </p:nvSpPr>
        <p:spPr>
          <a:xfrm>
            <a:off x="2115878" y="2775097"/>
            <a:ext cx="2860158" cy="2806996"/>
          </a:xfrm>
          <a:prstGeom prst="don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560D8B70-102D-5349-A22D-D3F1461316B0}"/>
              </a:ext>
            </a:extLst>
          </p:cNvPr>
          <p:cNvCxnSpPr>
            <a:cxnSpLocks/>
            <a:stCxn id="10" idx="1"/>
          </p:cNvCxnSpPr>
          <p:nvPr/>
        </p:nvCxnSpPr>
        <p:spPr>
          <a:xfrm>
            <a:off x="2534738" y="3186172"/>
            <a:ext cx="516805" cy="482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6D9410C4-4DF2-704D-BDF0-5F29CE40CE77}"/>
              </a:ext>
            </a:extLst>
          </p:cNvPr>
          <p:cNvCxnSpPr>
            <a:cxnSpLocks/>
            <a:stCxn id="10" idx="0"/>
          </p:cNvCxnSpPr>
          <p:nvPr/>
        </p:nvCxnSpPr>
        <p:spPr>
          <a:xfrm flipH="1">
            <a:off x="3508744" y="2775097"/>
            <a:ext cx="37213" cy="7230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81422E2D-B337-6B4F-A617-1AFBE8BE38A4}"/>
              </a:ext>
            </a:extLst>
          </p:cNvPr>
          <p:cNvCxnSpPr>
            <a:stCxn id="10" idx="2"/>
          </p:cNvCxnSpPr>
          <p:nvPr/>
        </p:nvCxnSpPr>
        <p:spPr>
          <a:xfrm flipV="1">
            <a:off x="2115878" y="4157330"/>
            <a:ext cx="691117" cy="212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7CADB387-76BF-B146-B7AF-937209972750}"/>
              </a:ext>
            </a:extLst>
          </p:cNvPr>
          <p:cNvCxnSpPr>
            <a:stCxn id="10" idx="3"/>
          </p:cNvCxnSpPr>
          <p:nvPr/>
        </p:nvCxnSpPr>
        <p:spPr>
          <a:xfrm flipV="1">
            <a:off x="2534738" y="4699590"/>
            <a:ext cx="516805" cy="4714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514F9567-8F32-F043-BF30-4738AC221F00}"/>
              </a:ext>
            </a:extLst>
          </p:cNvPr>
          <p:cNvCxnSpPr>
            <a:stCxn id="10" idx="4"/>
          </p:cNvCxnSpPr>
          <p:nvPr/>
        </p:nvCxnSpPr>
        <p:spPr>
          <a:xfrm flipH="1" flipV="1">
            <a:off x="3540642" y="4922874"/>
            <a:ext cx="5315" cy="6592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连接符 23">
            <a:extLst>
              <a:ext uri="{FF2B5EF4-FFF2-40B4-BE49-F238E27FC236}">
                <a16:creationId xmlns:a16="http://schemas.microsoft.com/office/drawing/2014/main" id="{C9368936-BA7F-974E-8AE6-CB2FA0B271B2}"/>
              </a:ext>
            </a:extLst>
          </p:cNvPr>
          <p:cNvCxnSpPr>
            <a:cxnSpLocks/>
            <a:stCxn id="10" idx="7"/>
          </p:cNvCxnSpPr>
          <p:nvPr/>
        </p:nvCxnSpPr>
        <p:spPr>
          <a:xfrm flipH="1">
            <a:off x="4125432" y="3186172"/>
            <a:ext cx="431744" cy="556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990E642A-D16D-D040-BD98-A4DBCD3D5957}"/>
              </a:ext>
            </a:extLst>
          </p:cNvPr>
          <p:cNvCxnSpPr>
            <a:stCxn id="10" idx="6"/>
          </p:cNvCxnSpPr>
          <p:nvPr/>
        </p:nvCxnSpPr>
        <p:spPr>
          <a:xfrm flipH="1">
            <a:off x="4284921" y="4178595"/>
            <a:ext cx="691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34DB8479-8F4A-6E45-A0FE-F62AD9858F06}"/>
              </a:ext>
            </a:extLst>
          </p:cNvPr>
          <p:cNvCxnSpPr>
            <a:stCxn id="10" idx="5"/>
          </p:cNvCxnSpPr>
          <p:nvPr/>
        </p:nvCxnSpPr>
        <p:spPr>
          <a:xfrm flipH="1" flipV="1">
            <a:off x="4114800" y="4678325"/>
            <a:ext cx="442376" cy="4926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37410CA4-DE56-124A-A4BA-7902E8E12262}"/>
              </a:ext>
            </a:extLst>
          </p:cNvPr>
          <p:cNvSpPr txBox="1"/>
          <p:nvPr/>
        </p:nvSpPr>
        <p:spPr>
          <a:xfrm>
            <a:off x="3870251" y="306217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0</a:t>
            </a:r>
            <a:endParaRPr kumimoji="1"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3C07E98-E1F4-5E4D-B976-C882DFF9C6EA}"/>
              </a:ext>
            </a:extLst>
          </p:cNvPr>
          <p:cNvSpPr txBox="1"/>
          <p:nvPr/>
        </p:nvSpPr>
        <p:spPr>
          <a:xfrm>
            <a:off x="4497572" y="36894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1</a:t>
            </a:r>
            <a:endParaRPr kumimoji="1"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2C4758F-FE87-D745-B814-2F5562E82E2B}"/>
              </a:ext>
            </a:extLst>
          </p:cNvPr>
          <p:cNvSpPr txBox="1"/>
          <p:nvPr/>
        </p:nvSpPr>
        <p:spPr>
          <a:xfrm>
            <a:off x="4518837" y="43593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2</a:t>
            </a:r>
            <a:endParaRPr kumimoji="1"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5B584C6-CDA2-5E48-98E3-8C730EB34641}"/>
              </a:ext>
            </a:extLst>
          </p:cNvPr>
          <p:cNvSpPr txBox="1"/>
          <p:nvPr/>
        </p:nvSpPr>
        <p:spPr>
          <a:xfrm>
            <a:off x="3859619" y="49866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3</a:t>
            </a:r>
            <a:endParaRPr kumimoji="1"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60CCBC06-0DA0-2344-9DC3-B26B7CDAE284}"/>
              </a:ext>
            </a:extLst>
          </p:cNvPr>
          <p:cNvSpPr txBox="1"/>
          <p:nvPr/>
        </p:nvSpPr>
        <p:spPr>
          <a:xfrm>
            <a:off x="3104707" y="50292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4</a:t>
            </a:r>
            <a:endParaRPr kumimoji="1"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52992FA-889E-384E-9E18-3D5CC1AB4193}"/>
              </a:ext>
            </a:extLst>
          </p:cNvPr>
          <p:cNvSpPr txBox="1"/>
          <p:nvPr/>
        </p:nvSpPr>
        <p:spPr>
          <a:xfrm>
            <a:off x="2383895" y="43979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5</a:t>
            </a:r>
            <a:endParaRPr kumimoji="1"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1E13B87-797B-FC4F-B5A1-4290C7AFDBD1}"/>
              </a:ext>
            </a:extLst>
          </p:cNvPr>
          <p:cNvSpPr txBox="1"/>
          <p:nvPr/>
        </p:nvSpPr>
        <p:spPr>
          <a:xfrm>
            <a:off x="2292656" y="3583171"/>
            <a:ext cx="581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Hans" dirty="0"/>
              <a:t>…..</a:t>
            </a:r>
            <a:endParaRPr kumimoji="1"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C08D8717-4812-D147-BE65-147361C9C5EE}"/>
              </a:ext>
            </a:extLst>
          </p:cNvPr>
          <p:cNvSpPr txBox="1"/>
          <p:nvPr/>
        </p:nvSpPr>
        <p:spPr>
          <a:xfrm>
            <a:off x="2817628" y="3020194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2^n-1</a:t>
            </a:r>
            <a:endParaRPr kumimoji="1"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C63726D-4691-134C-91E9-BA048FD0116C}"/>
              </a:ext>
            </a:extLst>
          </p:cNvPr>
          <p:cNvSpPr txBox="1"/>
          <p:nvPr/>
        </p:nvSpPr>
        <p:spPr>
          <a:xfrm>
            <a:off x="5925803" y="3062177"/>
            <a:ext cx="411133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Hans" altLang="en-US" dirty="0">
                <a:solidFill>
                  <a:schemeClr val="accent2"/>
                </a:solidFill>
              </a:rPr>
              <a:t>环形数组并不是真正的环形数组，是通过取余的方式进行访问的，</a:t>
            </a:r>
            <a:r>
              <a:rPr kumimoji="1" lang="en-US" altLang="zh-Hans" dirty="0">
                <a:solidFill>
                  <a:schemeClr val="accent2"/>
                </a:solidFill>
              </a:rPr>
              <a:t>Disruptor</a:t>
            </a:r>
            <a:r>
              <a:rPr kumimoji="1" lang="zh-Hans" altLang="en-US" dirty="0">
                <a:solidFill>
                  <a:schemeClr val="accent2"/>
                </a:solidFill>
              </a:rPr>
              <a:t>要求</a:t>
            </a:r>
            <a:r>
              <a:rPr kumimoji="1" lang="en-US" altLang="zh-Hans" dirty="0" err="1">
                <a:solidFill>
                  <a:schemeClr val="accent2"/>
                </a:solidFill>
              </a:rPr>
              <a:t>RingBuffer</a:t>
            </a:r>
            <a:r>
              <a:rPr kumimoji="1" lang="zh-Hans" altLang="en-US" dirty="0">
                <a:solidFill>
                  <a:schemeClr val="accent2"/>
                </a:solidFill>
              </a:rPr>
              <a:t>中</a:t>
            </a:r>
            <a:r>
              <a:rPr kumimoji="1" lang="en-US" altLang="zh-Hans" dirty="0">
                <a:solidFill>
                  <a:schemeClr val="accent2"/>
                </a:solidFill>
              </a:rPr>
              <a:t>size</a:t>
            </a:r>
            <a:r>
              <a:rPr kumimoji="1" lang="zh-Hans" altLang="en-US" dirty="0">
                <a:solidFill>
                  <a:schemeClr val="accent2"/>
                </a:solidFill>
              </a:rPr>
              <a:t>必须为</a:t>
            </a:r>
            <a:r>
              <a:rPr kumimoji="1" lang="en-US" altLang="zh-Hans" dirty="0">
                <a:solidFill>
                  <a:schemeClr val="accent2"/>
                </a:solidFill>
              </a:rPr>
              <a:t>2^n</a:t>
            </a:r>
            <a:r>
              <a:rPr kumimoji="1" lang="zh-Hans" altLang="en-US" dirty="0">
                <a:solidFill>
                  <a:schemeClr val="accent2"/>
                </a:solidFill>
              </a:rPr>
              <a:t>，然后通过</a:t>
            </a:r>
            <a:r>
              <a:rPr kumimoji="1" lang="en-US" altLang="zh-Hans" dirty="0">
                <a:solidFill>
                  <a:schemeClr val="accent2"/>
                </a:solidFill>
              </a:rPr>
              <a:t>index</a:t>
            </a:r>
            <a:r>
              <a:rPr kumimoji="1" lang="zh-Hans" altLang="en-US" dirty="0">
                <a:solidFill>
                  <a:schemeClr val="accent2"/>
                </a:solidFill>
              </a:rPr>
              <a:t> </a:t>
            </a:r>
            <a:r>
              <a:rPr kumimoji="1" lang="en-US" altLang="zh-Hans" dirty="0">
                <a:solidFill>
                  <a:schemeClr val="accent2"/>
                </a:solidFill>
              </a:rPr>
              <a:t>&amp;</a:t>
            </a:r>
            <a:r>
              <a:rPr kumimoji="1" lang="zh-Hans" altLang="en-US" dirty="0">
                <a:solidFill>
                  <a:schemeClr val="accent2"/>
                </a:solidFill>
              </a:rPr>
              <a:t> </a:t>
            </a:r>
            <a:r>
              <a:rPr kumimoji="1" lang="en-US" altLang="zh-Hans" dirty="0">
                <a:solidFill>
                  <a:schemeClr val="accent2"/>
                </a:solidFill>
              </a:rPr>
              <a:t>(size</a:t>
            </a:r>
            <a:r>
              <a:rPr kumimoji="1" lang="zh-Hans" altLang="en-US" dirty="0">
                <a:solidFill>
                  <a:schemeClr val="accent2"/>
                </a:solidFill>
              </a:rPr>
              <a:t> </a:t>
            </a:r>
            <a:r>
              <a:rPr kumimoji="1" lang="en-US" altLang="zh-Hans" dirty="0">
                <a:solidFill>
                  <a:schemeClr val="accent2"/>
                </a:solidFill>
              </a:rPr>
              <a:t>-</a:t>
            </a:r>
            <a:r>
              <a:rPr kumimoji="1" lang="zh-Hans" altLang="en-US" dirty="0">
                <a:solidFill>
                  <a:schemeClr val="accent2"/>
                </a:solidFill>
              </a:rPr>
              <a:t> </a:t>
            </a:r>
            <a:r>
              <a:rPr kumimoji="1" lang="en-US" altLang="zh-Hans" dirty="0">
                <a:solidFill>
                  <a:schemeClr val="accent2"/>
                </a:solidFill>
              </a:rPr>
              <a:t>1)</a:t>
            </a:r>
            <a:r>
              <a:rPr kumimoji="1" lang="zh-Hans" altLang="en-US" dirty="0">
                <a:solidFill>
                  <a:schemeClr val="accent2"/>
                </a:solidFill>
              </a:rPr>
              <a:t>的方式来访问对应的元素。</a:t>
            </a:r>
            <a:endParaRPr kumimoji="1" lang="zh-CN" alt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522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原理剖析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C996B12-78A1-3A46-A011-15DF3D6B6B55}"/>
              </a:ext>
            </a:extLst>
          </p:cNvPr>
          <p:cNvSpPr/>
          <p:nvPr/>
        </p:nvSpPr>
        <p:spPr>
          <a:xfrm>
            <a:off x="1149994" y="1128455"/>
            <a:ext cx="9517349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Hans" sz="2400" dirty="0"/>
              <a:t>2.</a:t>
            </a:r>
            <a:r>
              <a:rPr kumimoji="1" lang="zh-Hans" altLang="en-US" sz="2400" dirty="0"/>
              <a:t>通过</a:t>
            </a:r>
            <a:r>
              <a:rPr kumimoji="1" lang="en-US" altLang="zh-Hans" sz="2400" dirty="0"/>
              <a:t>CAS</a:t>
            </a:r>
            <a:r>
              <a:rPr kumimoji="1" lang="zh-Hans" altLang="en-US" sz="2400" dirty="0"/>
              <a:t>进行队列中的下标设置和协调生产者的多线程写入，减少了</a:t>
            </a:r>
            <a:endParaRPr kumimoji="1" lang="en-US" altLang="zh-Hans" sz="2400" dirty="0"/>
          </a:p>
          <a:p>
            <a:pPr>
              <a:lnSpc>
                <a:spcPct val="150000"/>
              </a:lnSpc>
            </a:pPr>
            <a:r>
              <a:rPr kumimoji="1" lang="zh-Hans" altLang="en-US" sz="2400" dirty="0"/>
              <a:t>锁的冲突。具体我们可以看</a:t>
            </a:r>
            <a:r>
              <a:rPr kumimoji="1" lang="en-US" altLang="zh-Hans" sz="2400" dirty="0"/>
              <a:t>Sequence</a:t>
            </a:r>
            <a:r>
              <a:rPr kumimoji="1" lang="zh-Hans" altLang="en-US" sz="2400" dirty="0"/>
              <a:t>的实现：</a:t>
            </a:r>
            <a:endParaRPr kumimoji="1" lang="en-US" altLang="zh-Hans" sz="2400" dirty="0"/>
          </a:p>
          <a:p>
            <a:endParaRPr kumimoji="1" lang="en-US" altLang="zh-Hans" sz="2400" dirty="0"/>
          </a:p>
          <a:p>
            <a:endParaRPr kumimoji="1" lang="en-US" altLang="zh-Hans" sz="2400" dirty="0"/>
          </a:p>
          <a:p>
            <a:endParaRPr kumimoji="1" lang="en-US" altLang="zh-Han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861CBDA-2938-A749-A7A6-006582258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619" y="2498651"/>
            <a:ext cx="7922648" cy="219052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8C57FD4-9332-D442-8C25-4039F4531629}"/>
              </a:ext>
            </a:extLst>
          </p:cNvPr>
          <p:cNvSpPr txBox="1"/>
          <p:nvPr/>
        </p:nvSpPr>
        <p:spPr>
          <a:xfrm>
            <a:off x="1382233" y="5050465"/>
            <a:ext cx="96343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>
                <a:solidFill>
                  <a:schemeClr val="accent2"/>
                </a:solidFill>
              </a:rPr>
              <a:t>注意：使用</a:t>
            </a:r>
            <a:r>
              <a:rPr kumimoji="1" lang="en-US" altLang="zh-Hans" dirty="0">
                <a:solidFill>
                  <a:schemeClr val="accent2"/>
                </a:solidFill>
              </a:rPr>
              <a:t>long</a:t>
            </a:r>
            <a:r>
              <a:rPr kumimoji="1" lang="zh-Hans" altLang="en-US" dirty="0">
                <a:solidFill>
                  <a:schemeClr val="accent2"/>
                </a:solidFill>
              </a:rPr>
              <a:t>做数组下标，即使</a:t>
            </a:r>
            <a:r>
              <a:rPr kumimoji="1" lang="en-US" altLang="zh-Hans" dirty="0">
                <a:solidFill>
                  <a:schemeClr val="accent2"/>
                </a:solidFill>
              </a:rPr>
              <a:t>100QPS</a:t>
            </a:r>
            <a:r>
              <a:rPr kumimoji="1" lang="zh-Hans" altLang="en-US" dirty="0">
                <a:solidFill>
                  <a:schemeClr val="accent2"/>
                </a:solidFill>
              </a:rPr>
              <a:t>的处理速度，也需要</a:t>
            </a:r>
            <a:r>
              <a:rPr kumimoji="1" lang="en-US" altLang="zh-Hans" dirty="0">
                <a:solidFill>
                  <a:schemeClr val="accent2"/>
                </a:solidFill>
              </a:rPr>
              <a:t>30</a:t>
            </a:r>
            <a:r>
              <a:rPr kumimoji="1" lang="zh-Hans" altLang="en-US" dirty="0">
                <a:solidFill>
                  <a:schemeClr val="accent2"/>
                </a:solidFill>
              </a:rPr>
              <a:t>万年才能用完，所有无需担心</a:t>
            </a:r>
            <a:endParaRPr kumimoji="1" lang="en-US" altLang="zh-Hans" dirty="0">
              <a:solidFill>
                <a:schemeClr val="accent2"/>
              </a:solidFill>
            </a:endParaRPr>
          </a:p>
          <a:p>
            <a:r>
              <a:rPr kumimoji="1" lang="en-US" altLang="zh-Hans" dirty="0">
                <a:solidFill>
                  <a:schemeClr val="accent2"/>
                </a:solidFill>
              </a:rPr>
              <a:t>Index</a:t>
            </a:r>
            <a:r>
              <a:rPr kumimoji="1" lang="zh-Hans" altLang="en-US" dirty="0">
                <a:solidFill>
                  <a:schemeClr val="accent2"/>
                </a:solidFill>
              </a:rPr>
              <a:t>溢出问题。</a:t>
            </a:r>
            <a:endParaRPr kumimoji="1" lang="zh-CN" alt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664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原理剖析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6B08F58-FB8B-DE45-B366-BF854D51C30C}"/>
              </a:ext>
            </a:extLst>
          </p:cNvPr>
          <p:cNvSpPr txBox="1"/>
          <p:nvPr/>
        </p:nvSpPr>
        <p:spPr>
          <a:xfrm>
            <a:off x="1148316" y="1797418"/>
            <a:ext cx="1955985" cy="583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Hans" sz="2400" dirty="0"/>
              <a:t>3.</a:t>
            </a:r>
            <a:r>
              <a:rPr kumimoji="1" lang="zh-Hans" altLang="en-US" sz="2400" dirty="0"/>
              <a:t>消除伪共享</a:t>
            </a:r>
            <a:endParaRPr kumimoji="1"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679A14-9E67-034D-B68D-176801D1C03A}"/>
              </a:ext>
            </a:extLst>
          </p:cNvPr>
          <p:cNvSpPr txBox="1"/>
          <p:nvPr/>
        </p:nvSpPr>
        <p:spPr>
          <a:xfrm>
            <a:off x="1148316" y="1310018"/>
            <a:ext cx="658423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2400" dirty="0">
                <a:solidFill>
                  <a:srgbClr val="FF0000"/>
                </a:solidFill>
              </a:rPr>
              <a:t>那么为什么不直接用</a:t>
            </a:r>
            <a:r>
              <a:rPr kumimoji="1" lang="en-US" altLang="zh-Hans" sz="2400" dirty="0" err="1">
                <a:solidFill>
                  <a:srgbClr val="FF0000"/>
                </a:solidFill>
              </a:rPr>
              <a:t>AtomicLong</a:t>
            </a:r>
            <a:r>
              <a:rPr kumimoji="1" lang="zh-Hans" altLang="en-US" sz="2400" dirty="0">
                <a:solidFill>
                  <a:srgbClr val="FF0000"/>
                </a:solidFill>
              </a:rPr>
              <a:t>来做数组下标？</a:t>
            </a:r>
            <a:endParaRPr kumimoji="1" lang="zh-CN" altLang="en-US" sz="2400" dirty="0">
              <a:solidFill>
                <a:srgbClr val="FF0000"/>
              </a:solidFill>
            </a:endParaRPr>
          </a:p>
          <a:p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C878E90-8D7D-974A-8704-6FF6E3C82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1788" y="1473972"/>
            <a:ext cx="2983402" cy="367107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002107D-DA9D-C64D-93F3-8273557D9BCB}"/>
              </a:ext>
            </a:extLst>
          </p:cNvPr>
          <p:cNvSpPr txBox="1"/>
          <p:nvPr/>
        </p:nvSpPr>
        <p:spPr>
          <a:xfrm>
            <a:off x="8334702" y="5252485"/>
            <a:ext cx="23775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1600" dirty="0">
                <a:solidFill>
                  <a:schemeClr val="accent2"/>
                </a:solidFill>
              </a:rPr>
              <a:t>计算机</a:t>
            </a:r>
            <a:r>
              <a:rPr kumimoji="1" lang="en-US" altLang="zh-Hans" sz="1600" dirty="0">
                <a:solidFill>
                  <a:schemeClr val="accent2"/>
                </a:solidFill>
              </a:rPr>
              <a:t>CPU</a:t>
            </a:r>
            <a:r>
              <a:rPr kumimoji="1" lang="zh-Hans" altLang="en-US" sz="1600" dirty="0">
                <a:solidFill>
                  <a:schemeClr val="accent2"/>
                </a:solidFill>
              </a:rPr>
              <a:t>与缓存示意图</a:t>
            </a:r>
            <a:endParaRPr kumimoji="1" lang="zh-CN" altLang="en-US" sz="1600" dirty="0">
              <a:solidFill>
                <a:schemeClr val="accent2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D99A4B4-F201-2142-89BA-7BC5D59278CF}"/>
              </a:ext>
            </a:extLst>
          </p:cNvPr>
          <p:cNvSpPr txBox="1"/>
          <p:nvPr/>
        </p:nvSpPr>
        <p:spPr>
          <a:xfrm>
            <a:off x="1257422" y="2536082"/>
            <a:ext cx="6282489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Hans" sz="2000" dirty="0"/>
              <a:t>L1</a:t>
            </a:r>
            <a:r>
              <a:rPr kumimoji="1" lang="zh-Hans" altLang="en-US" sz="2000" dirty="0"/>
              <a:t>、</a:t>
            </a:r>
            <a:r>
              <a:rPr kumimoji="1" lang="en-US" altLang="zh-Hans" sz="2000" dirty="0"/>
              <a:t>L2</a:t>
            </a:r>
            <a:r>
              <a:rPr kumimoji="1" lang="zh-Hans" altLang="en-US" sz="2000" dirty="0"/>
              <a:t>、</a:t>
            </a:r>
            <a:r>
              <a:rPr kumimoji="1" lang="en-US" altLang="zh-Hans" sz="2000" dirty="0"/>
              <a:t>L3</a:t>
            </a:r>
            <a:r>
              <a:rPr kumimoji="1" lang="zh-Hans" altLang="en-US" sz="2000" dirty="0"/>
              <a:t>分别表示一级缓存、二级缓存、三级缓存，</a:t>
            </a:r>
            <a:endParaRPr kumimoji="1" lang="en-US" altLang="zh-Hans" sz="2000" dirty="0"/>
          </a:p>
          <a:p>
            <a:pPr>
              <a:lnSpc>
                <a:spcPct val="150000"/>
              </a:lnSpc>
            </a:pPr>
            <a:r>
              <a:rPr kumimoji="1" lang="zh-Hans" altLang="en-US" sz="2000" dirty="0"/>
              <a:t>越靠近</a:t>
            </a:r>
            <a:r>
              <a:rPr kumimoji="1" lang="en-US" altLang="zh-Hans" sz="2000" dirty="0"/>
              <a:t>CPU</a:t>
            </a:r>
            <a:r>
              <a:rPr kumimoji="1" lang="zh-Hans" altLang="en-US" sz="2000" dirty="0"/>
              <a:t>的缓存，速度越快，容量也越小。</a:t>
            </a:r>
            <a:endParaRPr kumimoji="1" lang="en-US" altLang="zh-Hans" sz="2000" dirty="0"/>
          </a:p>
          <a:p>
            <a:pPr>
              <a:lnSpc>
                <a:spcPct val="150000"/>
              </a:lnSpc>
            </a:pPr>
            <a:endParaRPr kumimoji="1" lang="en-US" altLang="zh-CN" sz="2000" dirty="0"/>
          </a:p>
          <a:p>
            <a:pPr>
              <a:lnSpc>
                <a:spcPct val="150000"/>
              </a:lnSpc>
            </a:pPr>
            <a:r>
              <a:rPr kumimoji="1" lang="en-US" altLang="zh-Hans" sz="2000" dirty="0"/>
              <a:t>Cache</a:t>
            </a:r>
            <a:r>
              <a:rPr kumimoji="1" lang="zh-Hans" altLang="en-US" sz="2000" dirty="0"/>
              <a:t>是由多个</a:t>
            </a:r>
            <a:r>
              <a:rPr kumimoji="1" lang="en-US" altLang="zh-Hans" sz="2000" dirty="0"/>
              <a:t>Cache</a:t>
            </a:r>
            <a:r>
              <a:rPr kumimoji="1" lang="zh-Hans" altLang="en-US" sz="2000" dirty="0"/>
              <a:t> </a:t>
            </a:r>
            <a:r>
              <a:rPr kumimoji="1" lang="en-US" altLang="zh-Hans" sz="2000" dirty="0"/>
              <a:t>Line</a:t>
            </a:r>
            <a:r>
              <a:rPr kumimoji="1" lang="zh-Hans" altLang="en-US" sz="2000" dirty="0"/>
              <a:t>组成的，每个</a:t>
            </a:r>
            <a:r>
              <a:rPr kumimoji="1" lang="en-US" altLang="zh-Hans" sz="2000" dirty="0"/>
              <a:t>Cache</a:t>
            </a:r>
            <a:r>
              <a:rPr kumimoji="1" lang="zh-Hans" altLang="en-US" sz="2000" dirty="0"/>
              <a:t> </a:t>
            </a:r>
            <a:r>
              <a:rPr kumimoji="1" lang="en-US" altLang="zh-Hans" sz="2000" dirty="0"/>
              <a:t>Line</a:t>
            </a:r>
            <a:r>
              <a:rPr kumimoji="1" lang="zh-Hans" altLang="en-US" sz="2000" dirty="0"/>
              <a:t> 通常</a:t>
            </a:r>
            <a:endParaRPr kumimoji="1" lang="en-US" altLang="zh-Hans" sz="2000" dirty="0"/>
          </a:p>
          <a:p>
            <a:pPr>
              <a:lnSpc>
                <a:spcPct val="150000"/>
              </a:lnSpc>
            </a:pPr>
            <a:r>
              <a:rPr kumimoji="1" lang="zh-Hans" altLang="en-US" sz="2000" dirty="0"/>
              <a:t>是</a:t>
            </a:r>
            <a:r>
              <a:rPr kumimoji="1" lang="en-US" altLang="zh-Hans" sz="2000" dirty="0"/>
              <a:t>64</a:t>
            </a:r>
            <a:r>
              <a:rPr kumimoji="1" lang="zh-Hans" altLang="en-US" sz="2000" dirty="0"/>
              <a:t>字节</a:t>
            </a: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4041494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41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原理剖析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E549B4B-2C8C-7B4B-8EE5-734E7A801E91}"/>
              </a:ext>
            </a:extLst>
          </p:cNvPr>
          <p:cNvSpPr/>
          <p:nvPr/>
        </p:nvSpPr>
        <p:spPr>
          <a:xfrm>
            <a:off x="1696595" y="2230029"/>
            <a:ext cx="3157870" cy="38557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9657285-D3C5-894F-967D-66ADF4B3FEA4}"/>
              </a:ext>
            </a:extLst>
          </p:cNvPr>
          <p:cNvSpPr/>
          <p:nvPr/>
        </p:nvSpPr>
        <p:spPr>
          <a:xfrm>
            <a:off x="1685962" y="3567223"/>
            <a:ext cx="1073889" cy="3774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X</a:t>
            </a:r>
            <a:r>
              <a:rPr kumimoji="1" lang="zh-Hans" altLang="en-US" dirty="0"/>
              <a:t>    </a:t>
            </a:r>
            <a:r>
              <a:rPr kumimoji="1" lang="en-US" altLang="zh-Hans" dirty="0"/>
              <a:t>Y</a:t>
            </a:r>
            <a:endParaRPr kumimoji="1"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91B55BE-0AF5-0C43-BF97-F7A34904384B}"/>
              </a:ext>
            </a:extLst>
          </p:cNvPr>
          <p:cNvSpPr txBox="1"/>
          <p:nvPr/>
        </p:nvSpPr>
        <p:spPr>
          <a:xfrm>
            <a:off x="786809" y="186069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>
                <a:solidFill>
                  <a:schemeClr val="accent1"/>
                </a:solidFill>
              </a:rPr>
              <a:t>内存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B5CFA25-195E-9641-8AF1-C019A6B98B2C}"/>
              </a:ext>
            </a:extLst>
          </p:cNvPr>
          <p:cNvSpPr txBox="1"/>
          <p:nvPr/>
        </p:nvSpPr>
        <p:spPr>
          <a:xfrm>
            <a:off x="733108" y="3395492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>
                <a:solidFill>
                  <a:schemeClr val="accent1"/>
                </a:solidFill>
              </a:rPr>
              <a:t>Cache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6C37EF66-CE62-394B-B43A-ED35F1B5DD23}"/>
              </a:ext>
            </a:extLst>
          </p:cNvPr>
          <p:cNvSpPr/>
          <p:nvPr/>
        </p:nvSpPr>
        <p:spPr>
          <a:xfrm>
            <a:off x="1685962" y="4450922"/>
            <a:ext cx="914400" cy="9144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CPU1</a:t>
            </a:r>
            <a:endParaRPr kumimoji="1" lang="zh-CN" altLang="en-US" dirty="0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9E1D7F5F-5BEE-4643-B364-1D74EEFB0CC0}"/>
              </a:ext>
            </a:extLst>
          </p:cNvPr>
          <p:cNvSpPr/>
          <p:nvPr/>
        </p:nvSpPr>
        <p:spPr>
          <a:xfrm>
            <a:off x="3768171" y="4450922"/>
            <a:ext cx="914400" cy="9144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CPU2</a:t>
            </a:r>
            <a:endParaRPr kumimoji="1"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2E9376E-256F-6342-AE50-74843B44B327}"/>
              </a:ext>
            </a:extLst>
          </p:cNvPr>
          <p:cNvSpPr/>
          <p:nvPr/>
        </p:nvSpPr>
        <p:spPr>
          <a:xfrm>
            <a:off x="1696595" y="1852574"/>
            <a:ext cx="3157870" cy="38557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X</a:t>
            </a:r>
            <a:r>
              <a:rPr kumimoji="1" lang="zh-Hans" altLang="en-US" dirty="0"/>
              <a:t>     </a:t>
            </a:r>
            <a:r>
              <a:rPr kumimoji="1" lang="en-US" altLang="zh-Hans" dirty="0"/>
              <a:t>Y</a:t>
            </a:r>
            <a:r>
              <a:rPr kumimoji="1" lang="zh-Hans" altLang="en-US" dirty="0"/>
              <a:t> </a:t>
            </a:r>
            <a:endParaRPr kumimoji="1"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4FD466E-E63A-FE42-81AF-5C910690CCAC}"/>
              </a:ext>
            </a:extLst>
          </p:cNvPr>
          <p:cNvSpPr/>
          <p:nvPr/>
        </p:nvSpPr>
        <p:spPr>
          <a:xfrm>
            <a:off x="1696595" y="1466995"/>
            <a:ext cx="3157870" cy="38557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1D0F0410-845E-2941-B275-C83BA69256F8}"/>
              </a:ext>
            </a:extLst>
          </p:cNvPr>
          <p:cNvCxnSpPr>
            <a:stCxn id="18" idx="0"/>
          </p:cNvCxnSpPr>
          <p:nvPr/>
        </p:nvCxnSpPr>
        <p:spPr>
          <a:xfrm flipH="1" flipV="1">
            <a:off x="1956391" y="3944678"/>
            <a:ext cx="186771" cy="506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571919F3-0F2A-7443-AED4-929AABECDEAD}"/>
              </a:ext>
            </a:extLst>
          </p:cNvPr>
          <p:cNvSpPr txBox="1"/>
          <p:nvPr/>
        </p:nvSpPr>
        <p:spPr>
          <a:xfrm>
            <a:off x="1339702" y="4132567"/>
            <a:ext cx="7729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400" dirty="0"/>
              <a:t>1.</a:t>
            </a:r>
            <a:r>
              <a:rPr kumimoji="1" lang="zh-Hans" altLang="en-US" sz="1400" dirty="0"/>
              <a:t>更新</a:t>
            </a:r>
            <a:r>
              <a:rPr kumimoji="1" lang="en-US" altLang="zh-Hans" sz="1400" dirty="0"/>
              <a:t>X</a:t>
            </a:r>
            <a:endParaRPr kumimoji="1" lang="zh-CN" altLang="en-US" sz="1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50443921-1325-2D4C-A02C-312B307E94EF}"/>
              </a:ext>
            </a:extLst>
          </p:cNvPr>
          <p:cNvSpPr/>
          <p:nvPr/>
        </p:nvSpPr>
        <p:spPr>
          <a:xfrm>
            <a:off x="1685962" y="3181644"/>
            <a:ext cx="1073889" cy="3774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B2A5E19-2E6A-8A45-B74C-914076FB7FE3}"/>
              </a:ext>
            </a:extLst>
          </p:cNvPr>
          <p:cNvSpPr/>
          <p:nvPr/>
        </p:nvSpPr>
        <p:spPr>
          <a:xfrm>
            <a:off x="3733431" y="3567223"/>
            <a:ext cx="1073889" cy="3774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X</a:t>
            </a:r>
            <a:r>
              <a:rPr kumimoji="1" lang="zh-Hans" altLang="en-US" dirty="0"/>
              <a:t>    </a:t>
            </a:r>
            <a:r>
              <a:rPr kumimoji="1" lang="en-US" altLang="zh-Hans" dirty="0"/>
              <a:t>Y</a:t>
            </a:r>
            <a:endParaRPr kumimoji="1"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7DC8E59-D8F2-064D-905A-3CF0A4597092}"/>
              </a:ext>
            </a:extLst>
          </p:cNvPr>
          <p:cNvSpPr/>
          <p:nvPr/>
        </p:nvSpPr>
        <p:spPr>
          <a:xfrm>
            <a:off x="3733431" y="3181644"/>
            <a:ext cx="1073889" cy="3774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7F0730A0-5537-E54D-9AF1-F54131BD3200}"/>
              </a:ext>
            </a:extLst>
          </p:cNvPr>
          <p:cNvCxnSpPr>
            <a:stCxn id="26" idx="0"/>
          </p:cNvCxnSpPr>
          <p:nvPr/>
        </p:nvCxnSpPr>
        <p:spPr>
          <a:xfrm flipV="1">
            <a:off x="2222907" y="2139654"/>
            <a:ext cx="892433" cy="10419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7D110258-6E9C-CA49-B766-BDE853D2CBD2}"/>
              </a:ext>
            </a:extLst>
          </p:cNvPr>
          <p:cNvSpPr txBox="1"/>
          <p:nvPr/>
        </p:nvSpPr>
        <p:spPr>
          <a:xfrm>
            <a:off x="1696595" y="2753203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400" dirty="0"/>
              <a:t>2.</a:t>
            </a:r>
            <a:r>
              <a:rPr kumimoji="1" lang="zh-Hans" altLang="en-US" sz="1400" dirty="0"/>
              <a:t>写入</a:t>
            </a:r>
            <a:endParaRPr kumimoji="1" lang="zh-CN" altLang="en-US" sz="1400" dirty="0"/>
          </a:p>
        </p:txBody>
      </p: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CDC18149-4921-C140-8430-4F0EE6E211A9}"/>
              </a:ext>
            </a:extLst>
          </p:cNvPr>
          <p:cNvCxnSpPr>
            <a:endCxn id="28" idx="0"/>
          </p:cNvCxnSpPr>
          <p:nvPr/>
        </p:nvCxnSpPr>
        <p:spPr>
          <a:xfrm>
            <a:off x="3519377" y="2139654"/>
            <a:ext cx="750999" cy="10419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D4668032-98D8-A74D-9C90-DABD3389F765}"/>
              </a:ext>
            </a:extLst>
          </p:cNvPr>
          <p:cNvSpPr txBox="1"/>
          <p:nvPr/>
        </p:nvSpPr>
        <p:spPr>
          <a:xfrm>
            <a:off x="4222424" y="2724040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400" dirty="0"/>
              <a:t>3.</a:t>
            </a:r>
            <a:r>
              <a:rPr kumimoji="1" lang="zh-Hans" altLang="en-US" sz="1400" dirty="0"/>
              <a:t>无效</a:t>
            </a:r>
            <a:endParaRPr kumimoji="1"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302E5119-46C1-1241-9534-CFAF46F92639}"/>
              </a:ext>
            </a:extLst>
          </p:cNvPr>
          <p:cNvSpPr txBox="1"/>
          <p:nvPr/>
        </p:nvSpPr>
        <p:spPr>
          <a:xfrm>
            <a:off x="4222424" y="4101379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400" dirty="0"/>
              <a:t>4.</a:t>
            </a:r>
            <a:r>
              <a:rPr kumimoji="1" lang="zh-Hans" altLang="en-US" sz="1400" dirty="0"/>
              <a:t>重新载入</a:t>
            </a:r>
            <a:endParaRPr kumimoji="1" lang="zh-CN" altLang="en-US" sz="1400" dirty="0"/>
          </a:p>
        </p:txBody>
      </p: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984C0EA7-5CD5-7545-A95E-330B98111B2D}"/>
              </a:ext>
            </a:extLst>
          </p:cNvPr>
          <p:cNvCxnSpPr>
            <a:stCxn id="19" idx="0"/>
            <a:endCxn id="27" idx="2"/>
          </p:cNvCxnSpPr>
          <p:nvPr/>
        </p:nvCxnSpPr>
        <p:spPr>
          <a:xfrm flipV="1">
            <a:off x="4225371" y="3944679"/>
            <a:ext cx="45005" cy="5062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978859BE-DEFD-4545-AEBB-E38F90A94125}"/>
              </a:ext>
            </a:extLst>
          </p:cNvPr>
          <p:cNvSpPr/>
          <p:nvPr/>
        </p:nvSpPr>
        <p:spPr>
          <a:xfrm>
            <a:off x="6897258" y="2221904"/>
            <a:ext cx="3157870" cy="38557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5A97FC19-372A-6742-89DB-CD70209E79F1}"/>
              </a:ext>
            </a:extLst>
          </p:cNvPr>
          <p:cNvSpPr/>
          <p:nvPr/>
        </p:nvSpPr>
        <p:spPr>
          <a:xfrm>
            <a:off x="6886625" y="3559098"/>
            <a:ext cx="1073889" cy="3774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Y</a:t>
            </a:r>
            <a:endParaRPr kumimoji="1"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E4A373F-38A2-EF4F-A97B-8E7BA488EC06}"/>
              </a:ext>
            </a:extLst>
          </p:cNvPr>
          <p:cNvSpPr txBox="1"/>
          <p:nvPr/>
        </p:nvSpPr>
        <p:spPr>
          <a:xfrm>
            <a:off x="5987472" y="185257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>
                <a:solidFill>
                  <a:schemeClr val="accent1"/>
                </a:solidFill>
              </a:rPr>
              <a:t>内存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CDA579F6-482A-E542-A9C0-77048320B4C7}"/>
              </a:ext>
            </a:extLst>
          </p:cNvPr>
          <p:cNvSpPr txBox="1"/>
          <p:nvPr/>
        </p:nvSpPr>
        <p:spPr>
          <a:xfrm>
            <a:off x="5933771" y="3387367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>
                <a:solidFill>
                  <a:schemeClr val="accent1"/>
                </a:solidFill>
              </a:rPr>
              <a:t>Cache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7E0A6E89-BC3A-2244-9B16-A4D60BD67F6E}"/>
              </a:ext>
            </a:extLst>
          </p:cNvPr>
          <p:cNvSpPr/>
          <p:nvPr/>
        </p:nvSpPr>
        <p:spPr>
          <a:xfrm>
            <a:off x="6886625" y="4442797"/>
            <a:ext cx="914400" cy="9144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CPU1</a:t>
            </a:r>
            <a:endParaRPr kumimoji="1" lang="zh-CN" altLang="en-US" dirty="0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CC538222-9FE0-FA4E-BD96-8273D2F498DF}"/>
              </a:ext>
            </a:extLst>
          </p:cNvPr>
          <p:cNvSpPr/>
          <p:nvPr/>
        </p:nvSpPr>
        <p:spPr>
          <a:xfrm>
            <a:off x="8968834" y="4442797"/>
            <a:ext cx="914400" cy="9144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CPU2</a:t>
            </a:r>
            <a:endParaRPr kumimoji="1" lang="zh-CN" altLang="en-US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3CE48D7-BD0C-294C-95C9-1098813806FE}"/>
              </a:ext>
            </a:extLst>
          </p:cNvPr>
          <p:cNvSpPr/>
          <p:nvPr/>
        </p:nvSpPr>
        <p:spPr>
          <a:xfrm>
            <a:off x="6897258" y="1844449"/>
            <a:ext cx="3157870" cy="38557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X</a:t>
            </a:r>
            <a:r>
              <a:rPr kumimoji="1" lang="zh-Hans" altLang="en-US" dirty="0"/>
              <a:t>      </a:t>
            </a:r>
            <a:r>
              <a:rPr kumimoji="1" lang="en-US" altLang="zh-Hans" dirty="0"/>
              <a:t>Y</a:t>
            </a:r>
            <a:r>
              <a:rPr kumimoji="1" lang="zh-Hans" altLang="en-US" dirty="0"/>
              <a:t> </a:t>
            </a:r>
            <a:endParaRPr kumimoji="1" lang="zh-CN" altLang="en-US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419E28BA-A6F4-F64C-9805-5D84CC631E1F}"/>
              </a:ext>
            </a:extLst>
          </p:cNvPr>
          <p:cNvSpPr/>
          <p:nvPr/>
        </p:nvSpPr>
        <p:spPr>
          <a:xfrm>
            <a:off x="6897258" y="1458870"/>
            <a:ext cx="3157870" cy="38557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491BC3F3-E339-E24E-90C2-74DE4A26F8EF}"/>
              </a:ext>
            </a:extLst>
          </p:cNvPr>
          <p:cNvSpPr txBox="1"/>
          <p:nvPr/>
        </p:nvSpPr>
        <p:spPr>
          <a:xfrm>
            <a:off x="6540365" y="4124442"/>
            <a:ext cx="7729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400" dirty="0"/>
              <a:t>1.</a:t>
            </a:r>
            <a:r>
              <a:rPr kumimoji="1" lang="zh-Hans" altLang="en-US" sz="1400" dirty="0"/>
              <a:t>更新</a:t>
            </a:r>
            <a:r>
              <a:rPr kumimoji="1" lang="en-US" altLang="zh-Hans" sz="1400" dirty="0"/>
              <a:t>X</a:t>
            </a:r>
            <a:endParaRPr kumimoji="1" lang="zh-CN" altLang="en-US" sz="1400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DC4E8F91-3D45-2D43-A077-64C724D87383}"/>
              </a:ext>
            </a:extLst>
          </p:cNvPr>
          <p:cNvSpPr/>
          <p:nvPr/>
        </p:nvSpPr>
        <p:spPr>
          <a:xfrm>
            <a:off x="6886625" y="3173519"/>
            <a:ext cx="1073889" cy="3774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X</a:t>
            </a:r>
            <a:endParaRPr kumimoji="1" lang="zh-CN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7477A8DB-EBBA-A443-A7BA-CE7E52DAF7D8}"/>
              </a:ext>
            </a:extLst>
          </p:cNvPr>
          <p:cNvSpPr/>
          <p:nvPr/>
        </p:nvSpPr>
        <p:spPr>
          <a:xfrm>
            <a:off x="8934094" y="3559098"/>
            <a:ext cx="1073889" cy="3774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Y</a:t>
            </a:r>
            <a:endParaRPr kumimoji="1" lang="zh-CN" alt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04C09B25-690D-4D49-8425-1B5BE763238C}"/>
              </a:ext>
            </a:extLst>
          </p:cNvPr>
          <p:cNvSpPr/>
          <p:nvPr/>
        </p:nvSpPr>
        <p:spPr>
          <a:xfrm>
            <a:off x="8934094" y="3173519"/>
            <a:ext cx="1073889" cy="3774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X</a:t>
            </a:r>
            <a:endParaRPr kumimoji="1" lang="zh-CN" altLang="en-US" dirty="0"/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CCFF7B78-BBE5-3647-B6B4-88055F671C8F}"/>
              </a:ext>
            </a:extLst>
          </p:cNvPr>
          <p:cNvCxnSpPr/>
          <p:nvPr/>
        </p:nvCxnSpPr>
        <p:spPr>
          <a:xfrm flipV="1">
            <a:off x="7423570" y="2131529"/>
            <a:ext cx="892433" cy="10419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D1F794A7-7FA1-BF40-8D9B-0011FAF154BF}"/>
              </a:ext>
            </a:extLst>
          </p:cNvPr>
          <p:cNvSpPr txBox="1"/>
          <p:nvPr/>
        </p:nvSpPr>
        <p:spPr>
          <a:xfrm>
            <a:off x="7131525" y="2796538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400" dirty="0"/>
              <a:t>2.</a:t>
            </a:r>
            <a:r>
              <a:rPr kumimoji="1" lang="zh-Hans" altLang="en-US" sz="1400" dirty="0"/>
              <a:t>写入</a:t>
            </a:r>
            <a:endParaRPr kumimoji="1" lang="zh-CN" altLang="en-US" sz="1400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B084EC55-35DD-2345-B046-AFCEA230420B}"/>
              </a:ext>
            </a:extLst>
          </p:cNvPr>
          <p:cNvSpPr txBox="1"/>
          <p:nvPr/>
        </p:nvSpPr>
        <p:spPr>
          <a:xfrm>
            <a:off x="9120563" y="4108852"/>
            <a:ext cx="18175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400" dirty="0"/>
              <a:t>4.</a:t>
            </a:r>
            <a:r>
              <a:rPr kumimoji="1" lang="zh-Hans" altLang="en-US" sz="1400" dirty="0"/>
              <a:t>更新</a:t>
            </a:r>
            <a:r>
              <a:rPr kumimoji="1" lang="en-US" altLang="zh-Hans" sz="1400" dirty="0"/>
              <a:t>Y</a:t>
            </a:r>
            <a:r>
              <a:rPr kumimoji="1" lang="zh-Hans" altLang="en-US" sz="1400" dirty="0"/>
              <a:t>，不受</a:t>
            </a:r>
            <a:r>
              <a:rPr kumimoji="1" lang="en-US" altLang="zh-Hans" sz="1400" dirty="0"/>
              <a:t>X</a:t>
            </a:r>
            <a:r>
              <a:rPr kumimoji="1" lang="zh-Hans" altLang="en-US" sz="1400" dirty="0"/>
              <a:t>影响</a:t>
            </a:r>
            <a:endParaRPr kumimoji="1" lang="zh-CN" altLang="en-US" sz="1400" dirty="0"/>
          </a:p>
        </p:txBody>
      </p: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DA57ADFC-316F-E149-AED7-E58B43536295}"/>
              </a:ext>
            </a:extLst>
          </p:cNvPr>
          <p:cNvCxnSpPr>
            <a:cxnSpLocks/>
            <a:stCxn id="47" idx="0"/>
          </p:cNvCxnSpPr>
          <p:nvPr/>
        </p:nvCxnSpPr>
        <p:spPr>
          <a:xfrm flipV="1">
            <a:off x="9426034" y="3764823"/>
            <a:ext cx="0" cy="677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D94C0F1C-1DF3-6F49-B0A4-12F98E347B35}"/>
              </a:ext>
            </a:extLst>
          </p:cNvPr>
          <p:cNvSpPr txBox="1"/>
          <p:nvPr/>
        </p:nvSpPr>
        <p:spPr>
          <a:xfrm>
            <a:off x="2067827" y="5436818"/>
            <a:ext cx="2494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>
                <a:solidFill>
                  <a:schemeClr val="accent2"/>
                </a:solidFill>
              </a:rPr>
              <a:t>X</a:t>
            </a:r>
            <a:r>
              <a:rPr kumimoji="1" lang="zh-Hans" altLang="en-US" dirty="0">
                <a:solidFill>
                  <a:schemeClr val="accent2"/>
                </a:solidFill>
              </a:rPr>
              <a:t>和</a:t>
            </a:r>
            <a:r>
              <a:rPr kumimoji="1" lang="en-US" altLang="zh-Hans" dirty="0">
                <a:solidFill>
                  <a:schemeClr val="accent2"/>
                </a:solidFill>
              </a:rPr>
              <a:t>Y</a:t>
            </a:r>
            <a:r>
              <a:rPr kumimoji="1" lang="zh-Hans" altLang="en-US" dirty="0">
                <a:solidFill>
                  <a:schemeClr val="accent2"/>
                </a:solidFill>
              </a:rPr>
              <a:t>在同一个缓存行中</a:t>
            </a:r>
            <a:endParaRPr kumimoji="1" lang="zh-CN" altLang="en-US" dirty="0">
              <a:solidFill>
                <a:schemeClr val="accent2"/>
              </a:solidFill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1698516F-16C2-1B4D-A37D-16D87BB6C9FE}"/>
              </a:ext>
            </a:extLst>
          </p:cNvPr>
          <p:cNvSpPr/>
          <p:nvPr/>
        </p:nvSpPr>
        <p:spPr>
          <a:xfrm>
            <a:off x="7131525" y="5559281"/>
            <a:ext cx="2494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Hans" dirty="0">
                <a:solidFill>
                  <a:schemeClr val="accent2"/>
                </a:solidFill>
              </a:rPr>
              <a:t>X</a:t>
            </a:r>
            <a:r>
              <a:rPr kumimoji="1" lang="zh-Hans" altLang="en-US" dirty="0">
                <a:solidFill>
                  <a:schemeClr val="accent2"/>
                </a:solidFill>
              </a:rPr>
              <a:t>和</a:t>
            </a:r>
            <a:r>
              <a:rPr kumimoji="1" lang="en-US" altLang="zh-Hans" dirty="0">
                <a:solidFill>
                  <a:schemeClr val="accent2"/>
                </a:solidFill>
              </a:rPr>
              <a:t>Y</a:t>
            </a:r>
            <a:r>
              <a:rPr kumimoji="1" lang="zh-Hans" altLang="en-US" dirty="0">
                <a:solidFill>
                  <a:schemeClr val="accent2"/>
                </a:solidFill>
              </a:rPr>
              <a:t>各占据一个缓存行</a:t>
            </a:r>
            <a:endParaRPr kumimoji="1" lang="zh-CN" altLang="en-US" dirty="0">
              <a:solidFill>
                <a:schemeClr val="accent2"/>
              </a:solidFill>
            </a:endParaRPr>
          </a:p>
        </p:txBody>
      </p: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6F5341AA-99FF-C547-AAFA-1477DA54DDA1}"/>
              </a:ext>
            </a:extLst>
          </p:cNvPr>
          <p:cNvCxnSpPr>
            <a:cxnSpLocks/>
          </p:cNvCxnSpPr>
          <p:nvPr/>
        </p:nvCxnSpPr>
        <p:spPr>
          <a:xfrm flipH="1" flipV="1">
            <a:off x="7219076" y="3370371"/>
            <a:ext cx="124749" cy="1038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F1F60894-43EF-0E45-9164-809B48C0C99D}"/>
              </a:ext>
            </a:extLst>
          </p:cNvPr>
          <p:cNvCxnSpPr>
            <a:endCxn id="54" idx="1"/>
          </p:cNvCxnSpPr>
          <p:nvPr/>
        </p:nvCxnSpPr>
        <p:spPr>
          <a:xfrm>
            <a:off x="8316003" y="2221904"/>
            <a:ext cx="618091" cy="1140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1373ADF5-5688-8744-BA36-25A12FA866BC}"/>
              </a:ext>
            </a:extLst>
          </p:cNvPr>
          <p:cNvSpPr txBox="1"/>
          <p:nvPr/>
        </p:nvSpPr>
        <p:spPr>
          <a:xfrm>
            <a:off x="8163496" y="2711301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400" dirty="0"/>
              <a:t>3.</a:t>
            </a:r>
            <a:r>
              <a:rPr kumimoji="1" lang="zh-Hans" altLang="en-US" sz="1400" dirty="0"/>
              <a:t>更新行</a:t>
            </a:r>
            <a:endParaRPr kumimoji="1" lang="zh-CN" altLang="en-US" sz="1400" dirty="0"/>
          </a:p>
        </p:txBody>
      </p:sp>
      <p:cxnSp>
        <p:nvCxnSpPr>
          <p:cNvPr id="71" name="曲线连接符 70">
            <a:extLst>
              <a:ext uri="{FF2B5EF4-FFF2-40B4-BE49-F238E27FC236}">
                <a16:creationId xmlns:a16="http://schemas.microsoft.com/office/drawing/2014/main" id="{BA6D4F21-AF77-E149-835A-62D50A998F8C}"/>
              </a:ext>
            </a:extLst>
          </p:cNvPr>
          <p:cNvCxnSpPr>
            <a:stCxn id="53" idx="3"/>
          </p:cNvCxnSpPr>
          <p:nvPr/>
        </p:nvCxnSpPr>
        <p:spPr>
          <a:xfrm flipH="1" flipV="1">
            <a:off x="8720040" y="2131529"/>
            <a:ext cx="1287943" cy="1616297"/>
          </a:xfrm>
          <a:prstGeom prst="curvedConnector4">
            <a:avLst>
              <a:gd name="adj1" fmla="val -17749"/>
              <a:gd name="adj2" fmla="val 9793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文本框 74">
            <a:extLst>
              <a:ext uri="{FF2B5EF4-FFF2-40B4-BE49-F238E27FC236}">
                <a16:creationId xmlns:a16="http://schemas.microsoft.com/office/drawing/2014/main" id="{EB312BD6-C411-9543-957B-F7917991F968}"/>
              </a:ext>
            </a:extLst>
          </p:cNvPr>
          <p:cNvSpPr txBox="1"/>
          <p:nvPr/>
        </p:nvSpPr>
        <p:spPr>
          <a:xfrm>
            <a:off x="9878144" y="2865190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400" dirty="0"/>
              <a:t>5.</a:t>
            </a:r>
            <a:r>
              <a:rPr kumimoji="1" lang="zh-Hans" altLang="en-US" sz="1400" dirty="0"/>
              <a:t>写入内存</a:t>
            </a:r>
            <a:endParaRPr kumimoji="1" lang="zh-CN" altLang="en-US" sz="1400" dirty="0"/>
          </a:p>
        </p:txBody>
      </p:sp>
      <p:cxnSp>
        <p:nvCxnSpPr>
          <p:cNvPr id="78" name="曲线连接符 77">
            <a:extLst>
              <a:ext uri="{FF2B5EF4-FFF2-40B4-BE49-F238E27FC236}">
                <a16:creationId xmlns:a16="http://schemas.microsoft.com/office/drawing/2014/main" id="{604FD847-7E53-EB48-BEFE-AC03C2F03E6F}"/>
              </a:ext>
            </a:extLst>
          </p:cNvPr>
          <p:cNvCxnSpPr>
            <a:cxnSpLocks/>
          </p:cNvCxnSpPr>
          <p:nvPr/>
        </p:nvCxnSpPr>
        <p:spPr>
          <a:xfrm rot="10800000" flipV="1">
            <a:off x="6839480" y="1950925"/>
            <a:ext cx="1833415" cy="1616297"/>
          </a:xfrm>
          <a:prstGeom prst="curvedConnector3">
            <a:avLst>
              <a:gd name="adj1" fmla="val 11826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6341FC1-E34F-E940-BC1C-DD653876D831}"/>
              </a:ext>
            </a:extLst>
          </p:cNvPr>
          <p:cNvSpPr txBox="1"/>
          <p:nvPr/>
        </p:nvSpPr>
        <p:spPr>
          <a:xfrm>
            <a:off x="5512171" y="2658870"/>
            <a:ext cx="16193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400" dirty="0"/>
              <a:t>6.</a:t>
            </a:r>
            <a:r>
              <a:rPr kumimoji="1" lang="zh-Hans" altLang="en-US" sz="1400" dirty="0"/>
              <a:t>更新</a:t>
            </a:r>
            <a:r>
              <a:rPr kumimoji="1" lang="en-US" altLang="zh-Hans" sz="1400" dirty="0"/>
              <a:t>Y</a:t>
            </a:r>
            <a:r>
              <a:rPr kumimoji="1" lang="zh-Hans" altLang="en-US" sz="1400" dirty="0"/>
              <a:t>，</a:t>
            </a:r>
            <a:r>
              <a:rPr kumimoji="1" lang="en-US" altLang="zh-Hans" sz="1400" dirty="0"/>
              <a:t>X</a:t>
            </a:r>
            <a:r>
              <a:rPr kumimoji="1" lang="zh-Hans" altLang="en-US" sz="1400" dirty="0"/>
              <a:t> 不失效</a:t>
            </a:r>
            <a:endParaRPr kumimoji="1" lang="zh-CN" altLang="en-US" sz="1400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481DA2EE-81A6-834F-8CBD-2A9D95FEDC33}"/>
              </a:ext>
            </a:extLst>
          </p:cNvPr>
          <p:cNvSpPr txBox="1"/>
          <p:nvPr/>
        </p:nvSpPr>
        <p:spPr>
          <a:xfrm>
            <a:off x="733108" y="921603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2400" dirty="0">
                <a:solidFill>
                  <a:srgbClr val="FF0000"/>
                </a:solidFill>
              </a:rPr>
              <a:t>什么是伪共享？</a:t>
            </a:r>
            <a:endParaRPr kumimoji="1" lang="zh-CN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460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736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原理剖析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B581CB-69E4-434B-8608-535B21E2435C}"/>
              </a:ext>
            </a:extLst>
          </p:cNvPr>
          <p:cNvSpPr txBox="1"/>
          <p:nvPr/>
        </p:nvSpPr>
        <p:spPr>
          <a:xfrm>
            <a:off x="1233376" y="1158022"/>
            <a:ext cx="99682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2400" dirty="0"/>
              <a:t>如果</a:t>
            </a:r>
            <a:r>
              <a:rPr kumimoji="1" lang="en-US" altLang="zh-Hans" sz="2400" dirty="0"/>
              <a:t>CPU</a:t>
            </a:r>
            <a:r>
              <a:rPr kumimoji="1" lang="zh-Hans" altLang="en-US" sz="2400" dirty="0"/>
              <a:t>不能经常命中缓存，那么系统的吞吐量将会急剧下降。</a:t>
            </a:r>
            <a:endParaRPr kumimoji="1" lang="en-US" altLang="zh-Hans" sz="2400" dirty="0"/>
          </a:p>
          <a:p>
            <a:r>
              <a:rPr kumimoji="1" lang="en-US" altLang="zh-Hans" sz="2400" dirty="0"/>
              <a:t>Disruptor</a:t>
            </a:r>
            <a:r>
              <a:rPr kumimoji="1" lang="zh-Hans" altLang="en-US" sz="2400" dirty="0"/>
              <a:t>框架充分考虑了这个问题，它的核心组件</a:t>
            </a:r>
            <a:r>
              <a:rPr kumimoji="1" lang="en-US" altLang="zh-Hans" sz="2400" dirty="0"/>
              <a:t>Sequence</a:t>
            </a:r>
            <a:r>
              <a:rPr kumimoji="1" lang="zh-Hans" altLang="en-US" sz="2400" dirty="0"/>
              <a:t>会被非常频繁</a:t>
            </a:r>
            <a:endParaRPr kumimoji="1" lang="en-US" altLang="zh-Hans" sz="2400" dirty="0"/>
          </a:p>
          <a:p>
            <a:r>
              <a:rPr kumimoji="1" lang="zh-Hans" altLang="en-US" sz="2400" dirty="0"/>
              <a:t>的访问，其结构如下：</a:t>
            </a:r>
            <a:endParaRPr kumimoji="1" lang="zh-CN" altLang="en-US" sz="24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A971BFF-1225-2A4C-A00F-42AB3B3DC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376" y="2604757"/>
            <a:ext cx="6180322" cy="295700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C37D7AA-A951-2045-B6C1-96E0378395B3}"/>
              </a:ext>
            </a:extLst>
          </p:cNvPr>
          <p:cNvSpPr txBox="1"/>
          <p:nvPr/>
        </p:nvSpPr>
        <p:spPr>
          <a:xfrm>
            <a:off x="7910623" y="3179136"/>
            <a:ext cx="40192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>
                <a:solidFill>
                  <a:schemeClr val="accent2"/>
                </a:solidFill>
              </a:rPr>
              <a:t>一个缓存行</a:t>
            </a:r>
            <a:r>
              <a:rPr kumimoji="1" lang="en-US" altLang="zh-Hans" dirty="0">
                <a:solidFill>
                  <a:schemeClr val="accent2"/>
                </a:solidFill>
              </a:rPr>
              <a:t>64</a:t>
            </a:r>
            <a:r>
              <a:rPr kumimoji="1" lang="zh-Hans" altLang="en-US" dirty="0">
                <a:solidFill>
                  <a:schemeClr val="accent2"/>
                </a:solidFill>
              </a:rPr>
              <a:t>个字节，在</a:t>
            </a:r>
            <a:r>
              <a:rPr kumimoji="1" lang="en-US" altLang="zh-Hans" dirty="0">
                <a:solidFill>
                  <a:schemeClr val="accent2"/>
                </a:solidFill>
              </a:rPr>
              <a:t>value</a:t>
            </a:r>
            <a:r>
              <a:rPr kumimoji="1" lang="zh-Hans" altLang="en-US" dirty="0">
                <a:solidFill>
                  <a:schemeClr val="accent2"/>
                </a:solidFill>
              </a:rPr>
              <a:t>的左边</a:t>
            </a:r>
            <a:endParaRPr kumimoji="1" lang="en-US" altLang="zh-Hans" dirty="0">
              <a:solidFill>
                <a:schemeClr val="accent2"/>
              </a:solidFill>
            </a:endParaRPr>
          </a:p>
          <a:p>
            <a:r>
              <a:rPr kumimoji="1" lang="zh-Hans" altLang="en-US" dirty="0">
                <a:solidFill>
                  <a:schemeClr val="accent2"/>
                </a:solidFill>
              </a:rPr>
              <a:t>填</a:t>
            </a:r>
            <a:r>
              <a:rPr kumimoji="1" lang="en-US" altLang="zh-Hans" dirty="0">
                <a:solidFill>
                  <a:schemeClr val="accent2"/>
                </a:solidFill>
              </a:rPr>
              <a:t>7</a:t>
            </a:r>
            <a:r>
              <a:rPr kumimoji="1" lang="zh-Hans" altLang="en-US" dirty="0">
                <a:solidFill>
                  <a:schemeClr val="accent2"/>
                </a:solidFill>
              </a:rPr>
              <a:t>个</a:t>
            </a:r>
            <a:r>
              <a:rPr kumimoji="1" lang="en-US" altLang="zh-Hans" dirty="0">
                <a:solidFill>
                  <a:schemeClr val="accent2"/>
                </a:solidFill>
              </a:rPr>
              <a:t>long</a:t>
            </a:r>
            <a:r>
              <a:rPr kumimoji="1" lang="zh-Hans" altLang="en-US" dirty="0">
                <a:solidFill>
                  <a:schemeClr val="accent2"/>
                </a:solidFill>
              </a:rPr>
              <a:t>。</a:t>
            </a:r>
            <a:r>
              <a:rPr kumimoji="1" lang="en-US" altLang="zh-Hans" dirty="0">
                <a:solidFill>
                  <a:schemeClr val="accent2"/>
                </a:solidFill>
              </a:rPr>
              <a:t>JDK8</a:t>
            </a:r>
            <a:r>
              <a:rPr kumimoji="1" lang="zh-Hans" altLang="en-US" dirty="0">
                <a:solidFill>
                  <a:schemeClr val="accent2"/>
                </a:solidFill>
              </a:rPr>
              <a:t>中</a:t>
            </a:r>
            <a:r>
              <a:rPr kumimoji="1" lang="en-US" altLang="zh-Hans" dirty="0">
                <a:solidFill>
                  <a:schemeClr val="accent2"/>
                </a:solidFill>
              </a:rPr>
              <a:t>@Contended</a:t>
            </a:r>
            <a:r>
              <a:rPr kumimoji="1" lang="zh-Hans" altLang="en-US" dirty="0">
                <a:solidFill>
                  <a:schemeClr val="accent2"/>
                </a:solidFill>
              </a:rPr>
              <a:t>注解可</a:t>
            </a:r>
            <a:endParaRPr kumimoji="1" lang="en-US" altLang="zh-Hans" dirty="0">
              <a:solidFill>
                <a:schemeClr val="accent2"/>
              </a:solidFill>
            </a:endParaRPr>
          </a:p>
          <a:p>
            <a:r>
              <a:rPr kumimoji="1" lang="zh-Hans" altLang="en-US" dirty="0">
                <a:solidFill>
                  <a:schemeClr val="accent2"/>
                </a:solidFill>
              </a:rPr>
              <a:t>以消除伪共享，需配置</a:t>
            </a:r>
            <a:r>
              <a:rPr kumimoji="1" lang="en-US" altLang="zh-Hans" dirty="0">
                <a:solidFill>
                  <a:schemeClr val="accent2"/>
                </a:solidFill>
              </a:rPr>
              <a:t>JVM</a:t>
            </a:r>
            <a:r>
              <a:rPr kumimoji="1" lang="zh-Hans" altLang="en-US" dirty="0">
                <a:solidFill>
                  <a:schemeClr val="accent2"/>
                </a:solidFill>
              </a:rPr>
              <a:t>参数：</a:t>
            </a:r>
            <a:endParaRPr kumimoji="1" lang="en-US" altLang="zh-Hans" dirty="0">
              <a:solidFill>
                <a:schemeClr val="accent2"/>
              </a:solidFill>
            </a:endParaRPr>
          </a:p>
          <a:p>
            <a:r>
              <a:rPr kumimoji="1" lang="en-US" altLang="zh-Hans" dirty="0">
                <a:solidFill>
                  <a:schemeClr val="accent2"/>
                </a:solidFill>
              </a:rPr>
              <a:t>-</a:t>
            </a:r>
            <a:r>
              <a:rPr kumimoji="1" lang="en-US" altLang="zh-Hans" dirty="0" err="1">
                <a:solidFill>
                  <a:schemeClr val="accent2"/>
                </a:solidFill>
              </a:rPr>
              <a:t>RestricContended</a:t>
            </a:r>
            <a:r>
              <a:rPr kumimoji="1" lang="zh-Hans" altLang="en-US" dirty="0">
                <a:solidFill>
                  <a:schemeClr val="accent2"/>
                </a:solidFill>
              </a:rPr>
              <a:t> </a:t>
            </a:r>
            <a:r>
              <a:rPr kumimoji="1" lang="en-US" altLang="zh-Hans" dirty="0">
                <a:solidFill>
                  <a:schemeClr val="accent2"/>
                </a:solidFill>
              </a:rPr>
              <a:t>=false</a:t>
            </a:r>
            <a:endParaRPr kumimoji="1" lang="zh-CN" alt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010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41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原理剖析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FC90E23-4CA2-5B4C-A1BA-9E0AEA27BDC4}"/>
              </a:ext>
            </a:extLst>
          </p:cNvPr>
          <p:cNvSpPr txBox="1"/>
          <p:nvPr/>
        </p:nvSpPr>
        <p:spPr>
          <a:xfrm>
            <a:off x="1254642" y="1520456"/>
            <a:ext cx="9342622" cy="1572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Hans" sz="2400" dirty="0"/>
              <a:t>4.</a:t>
            </a:r>
            <a:r>
              <a:rPr kumimoji="1" lang="zh-Hans" altLang="en-US" sz="2400" dirty="0"/>
              <a:t>序号栅栏机制协调和管理消费者与生产者的工作节奏，避免了锁和</a:t>
            </a:r>
            <a:endParaRPr kumimoji="1" lang="en-US" altLang="zh-Hans" sz="2400" dirty="0"/>
          </a:p>
          <a:p>
            <a:pPr>
              <a:lnSpc>
                <a:spcPct val="150000"/>
              </a:lnSpc>
            </a:pPr>
            <a:r>
              <a:rPr kumimoji="1" lang="en-US" altLang="zh-Hans" sz="2400" dirty="0"/>
              <a:t>CAS</a:t>
            </a:r>
            <a:r>
              <a:rPr kumimoji="1" lang="zh-Hans" altLang="en-US" sz="2400" dirty="0"/>
              <a:t>的使用</a:t>
            </a:r>
            <a:endParaRPr kumimoji="1" lang="en-US" altLang="zh-Hans" sz="2400" dirty="0"/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8E17130-A909-1643-B96E-3B17FB1C8596}"/>
              </a:ext>
            </a:extLst>
          </p:cNvPr>
          <p:cNvSpPr txBox="1"/>
          <p:nvPr/>
        </p:nvSpPr>
        <p:spPr>
          <a:xfrm>
            <a:off x="1467294" y="3003400"/>
            <a:ext cx="6115777" cy="24683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zh-Hans" altLang="en-US" sz="2000" dirty="0"/>
              <a:t>消费者序号数值必须小于生产者序号数值</a:t>
            </a:r>
            <a:endParaRPr kumimoji="1" lang="en-US" altLang="zh-Hans" sz="2000" dirty="0"/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zh-Hans" altLang="en-US" sz="2000" dirty="0"/>
              <a:t>消费者序号数值必须小于其前置消费者的序号数值</a:t>
            </a:r>
            <a:endParaRPr kumimoji="1" lang="en-US" altLang="zh-Hans" sz="2000" dirty="0"/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zh-Hans" altLang="en-US" sz="2000" dirty="0"/>
              <a:t>生产这序号数值不能大于消费者中最小的序号数值</a:t>
            </a:r>
            <a:endParaRPr kumimoji="1" lang="en-US" altLang="zh-Hans" sz="2000" dirty="0"/>
          </a:p>
          <a:p>
            <a:pPr>
              <a:lnSpc>
                <a:spcPct val="200000"/>
              </a:lnSpc>
            </a:pP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15021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41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原理剖析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同心圆 7">
            <a:extLst>
              <a:ext uri="{FF2B5EF4-FFF2-40B4-BE49-F238E27FC236}">
                <a16:creationId xmlns:a16="http://schemas.microsoft.com/office/drawing/2014/main" id="{DB61481C-F9B0-5842-8AB0-78067CCBAC5D}"/>
              </a:ext>
            </a:extLst>
          </p:cNvPr>
          <p:cNvSpPr/>
          <p:nvPr/>
        </p:nvSpPr>
        <p:spPr>
          <a:xfrm>
            <a:off x="4136074" y="1722469"/>
            <a:ext cx="3487478" cy="3508744"/>
          </a:xfrm>
          <a:prstGeom prst="don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AF7B03B4-A525-8047-B6D4-341CB898AC43}"/>
              </a:ext>
            </a:extLst>
          </p:cNvPr>
          <p:cNvCxnSpPr>
            <a:stCxn id="8" idx="0"/>
          </p:cNvCxnSpPr>
          <p:nvPr/>
        </p:nvCxnSpPr>
        <p:spPr>
          <a:xfrm>
            <a:off x="5879813" y="1722469"/>
            <a:ext cx="10633" cy="893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E3E2A813-86B0-AC4E-8547-A0A36B1713AD}"/>
              </a:ext>
            </a:extLst>
          </p:cNvPr>
          <p:cNvCxnSpPr>
            <a:stCxn id="8" idx="2"/>
          </p:cNvCxnSpPr>
          <p:nvPr/>
        </p:nvCxnSpPr>
        <p:spPr>
          <a:xfrm flipV="1">
            <a:off x="4136074" y="3455576"/>
            <a:ext cx="839972" cy="212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C457DE1D-34BC-DA46-958A-944DAD5D85B3}"/>
              </a:ext>
            </a:extLst>
          </p:cNvPr>
          <p:cNvCxnSpPr>
            <a:stCxn id="8" idx="6"/>
          </p:cNvCxnSpPr>
          <p:nvPr/>
        </p:nvCxnSpPr>
        <p:spPr>
          <a:xfrm flipH="1">
            <a:off x="6762316" y="3476841"/>
            <a:ext cx="8612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D72EF33D-A283-4243-866F-D7EF92934697}"/>
              </a:ext>
            </a:extLst>
          </p:cNvPr>
          <p:cNvCxnSpPr>
            <a:stCxn id="8" idx="4"/>
          </p:cNvCxnSpPr>
          <p:nvPr/>
        </p:nvCxnSpPr>
        <p:spPr>
          <a:xfrm flipH="1" flipV="1">
            <a:off x="5794753" y="4369976"/>
            <a:ext cx="85060" cy="8612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57DDD074-22E4-D542-96CF-9B1494159A92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4646803" y="4093530"/>
            <a:ext cx="630932" cy="6238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F8EBBAE8-5C16-534B-A896-C3A5E440E060}"/>
              </a:ext>
            </a:extLst>
          </p:cNvPr>
          <p:cNvCxnSpPr>
            <a:cxnSpLocks/>
            <a:stCxn id="8" idx="1"/>
          </p:cNvCxnSpPr>
          <p:nvPr/>
        </p:nvCxnSpPr>
        <p:spPr>
          <a:xfrm>
            <a:off x="4646803" y="2236313"/>
            <a:ext cx="538567" cy="6529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2CC54CF6-01D0-C948-94FD-6F08612DC9BD}"/>
              </a:ext>
            </a:extLst>
          </p:cNvPr>
          <p:cNvCxnSpPr>
            <a:stCxn id="8" idx="5"/>
          </p:cNvCxnSpPr>
          <p:nvPr/>
        </p:nvCxnSpPr>
        <p:spPr>
          <a:xfrm flipH="1" flipV="1">
            <a:off x="6549665" y="4093530"/>
            <a:ext cx="563158" cy="6238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FADABE28-72B2-4745-8816-5C34B6668FDE}"/>
              </a:ext>
            </a:extLst>
          </p:cNvPr>
          <p:cNvCxnSpPr>
            <a:stCxn id="8" idx="7"/>
          </p:cNvCxnSpPr>
          <p:nvPr/>
        </p:nvCxnSpPr>
        <p:spPr>
          <a:xfrm flipH="1">
            <a:off x="6539032" y="2236313"/>
            <a:ext cx="573791" cy="6557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3680075E-7CFE-6342-AA4C-6A4B8A4F3320}"/>
              </a:ext>
            </a:extLst>
          </p:cNvPr>
          <p:cNvSpPr/>
          <p:nvPr/>
        </p:nvSpPr>
        <p:spPr>
          <a:xfrm>
            <a:off x="1371609" y="1796897"/>
            <a:ext cx="1658679" cy="74427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Hans" altLang="en-US" dirty="0"/>
              <a:t>生产者</a:t>
            </a:r>
            <a:r>
              <a:rPr kumimoji="1" lang="en-US" altLang="zh-Hans" dirty="0"/>
              <a:t>1</a:t>
            </a:r>
            <a:endParaRPr kumimoji="1"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A057FDA-6870-D640-80D7-11E1BA2CD2E6}"/>
              </a:ext>
            </a:extLst>
          </p:cNvPr>
          <p:cNvSpPr/>
          <p:nvPr/>
        </p:nvSpPr>
        <p:spPr>
          <a:xfrm>
            <a:off x="1360675" y="3770432"/>
            <a:ext cx="1658679" cy="74427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Hans" altLang="en-US" dirty="0"/>
              <a:t>生产者</a:t>
            </a:r>
            <a:r>
              <a:rPr kumimoji="1" lang="en-US" altLang="zh-Hans" dirty="0"/>
              <a:t>2</a:t>
            </a:r>
            <a:endParaRPr kumimoji="1"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757D7D0-40B8-3541-829E-6CC323C03214}"/>
              </a:ext>
            </a:extLst>
          </p:cNvPr>
          <p:cNvSpPr/>
          <p:nvPr/>
        </p:nvSpPr>
        <p:spPr>
          <a:xfrm>
            <a:off x="6081832" y="1967018"/>
            <a:ext cx="457200" cy="48909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0</a:t>
            </a:r>
            <a:endParaRPr kumimoji="1"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FE8F665F-AC73-0542-AB81-43323C8B60DA}"/>
              </a:ext>
            </a:extLst>
          </p:cNvPr>
          <p:cNvSpPr/>
          <p:nvPr/>
        </p:nvSpPr>
        <p:spPr>
          <a:xfrm>
            <a:off x="4458885" y="2681570"/>
            <a:ext cx="457200" cy="48909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6</a:t>
            </a:r>
            <a:endParaRPr kumimoji="1"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1240F0C6-473A-C540-AEC4-144E305C55D0}"/>
              </a:ext>
            </a:extLst>
          </p:cNvPr>
          <p:cNvSpPr/>
          <p:nvPr/>
        </p:nvSpPr>
        <p:spPr>
          <a:xfrm>
            <a:off x="5231227" y="4485193"/>
            <a:ext cx="457200" cy="4890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4</a:t>
            </a:r>
            <a:endParaRPr kumimoji="1"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20D0DD05-E156-AB41-ADE6-E29F8EFF424A}"/>
              </a:ext>
            </a:extLst>
          </p:cNvPr>
          <p:cNvSpPr/>
          <p:nvPr/>
        </p:nvSpPr>
        <p:spPr>
          <a:xfrm>
            <a:off x="5181900" y="2052078"/>
            <a:ext cx="457200" cy="4890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7</a:t>
            </a:r>
            <a:endParaRPr kumimoji="1" lang="zh-CN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5D6979B1-FA7F-3640-AC5E-3F4B4CEF7727}"/>
              </a:ext>
            </a:extLst>
          </p:cNvPr>
          <p:cNvSpPr/>
          <p:nvPr/>
        </p:nvSpPr>
        <p:spPr>
          <a:xfrm>
            <a:off x="6884223" y="2718448"/>
            <a:ext cx="457200" cy="48909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1</a:t>
            </a:r>
            <a:endParaRPr kumimoji="1" lang="zh-CN" altLang="en-US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B6BF61AB-22D3-4E4C-B240-3C1CA5B5D203}"/>
              </a:ext>
            </a:extLst>
          </p:cNvPr>
          <p:cNvSpPr/>
          <p:nvPr/>
        </p:nvSpPr>
        <p:spPr>
          <a:xfrm>
            <a:off x="6831426" y="3767465"/>
            <a:ext cx="457200" cy="4890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2</a:t>
            </a:r>
            <a:endParaRPr kumimoji="1"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1D66DC9A-5413-A74D-8EC6-8168819176B7}"/>
              </a:ext>
            </a:extLst>
          </p:cNvPr>
          <p:cNvSpPr/>
          <p:nvPr/>
        </p:nvSpPr>
        <p:spPr>
          <a:xfrm>
            <a:off x="6144288" y="4490509"/>
            <a:ext cx="457200" cy="48909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3</a:t>
            </a:r>
            <a:endParaRPr kumimoji="1" lang="zh-CN" altLang="en-US" dirty="0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F4D2AC00-75FA-1847-B4CE-6A7F4B9F3071}"/>
              </a:ext>
            </a:extLst>
          </p:cNvPr>
          <p:cNvSpPr/>
          <p:nvPr/>
        </p:nvSpPr>
        <p:spPr>
          <a:xfrm>
            <a:off x="4418203" y="3639874"/>
            <a:ext cx="457200" cy="4890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5</a:t>
            </a:r>
            <a:endParaRPr kumimoji="1" lang="zh-CN" altLang="en-US" dirty="0"/>
          </a:p>
        </p:txBody>
      </p: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6DDEC330-9D1D-F845-AF9B-27705E61C722}"/>
              </a:ext>
            </a:extLst>
          </p:cNvPr>
          <p:cNvCxnSpPr>
            <a:stCxn id="31" idx="3"/>
          </p:cNvCxnSpPr>
          <p:nvPr/>
        </p:nvCxnSpPr>
        <p:spPr>
          <a:xfrm>
            <a:off x="3030288" y="2169037"/>
            <a:ext cx="1180214" cy="512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5B79BC1C-0649-5942-B6B1-E141461D791C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3019354" y="3884424"/>
            <a:ext cx="1116720" cy="2581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>
            <a:extLst>
              <a:ext uri="{FF2B5EF4-FFF2-40B4-BE49-F238E27FC236}">
                <a16:creationId xmlns:a16="http://schemas.microsoft.com/office/drawing/2014/main" id="{21D2F38F-B754-234A-A8FA-6F7D92094C15}"/>
              </a:ext>
            </a:extLst>
          </p:cNvPr>
          <p:cNvSpPr/>
          <p:nvPr/>
        </p:nvSpPr>
        <p:spPr>
          <a:xfrm>
            <a:off x="8811676" y="1838134"/>
            <a:ext cx="1499190" cy="91698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Hans" altLang="en-US" dirty="0"/>
              <a:t>消费者</a:t>
            </a:r>
            <a:r>
              <a:rPr kumimoji="1" lang="en-US" altLang="zh-Hans" dirty="0"/>
              <a:t>1</a:t>
            </a:r>
          </a:p>
          <a:p>
            <a:pPr algn="ctr"/>
            <a:r>
              <a:rPr kumimoji="1" lang="zh-Hans" altLang="en-US" dirty="0"/>
              <a:t>当前进度</a:t>
            </a:r>
            <a:endParaRPr kumimoji="1" lang="en-US" altLang="zh-Hans" dirty="0"/>
          </a:p>
          <a:p>
            <a:pPr algn="ctr"/>
            <a:r>
              <a:rPr kumimoji="1" lang="en-US" altLang="zh-Hans" dirty="0"/>
              <a:t>Sequence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=1</a:t>
            </a:r>
            <a:endParaRPr kumimoji="1" lang="zh-CN" altLang="en-US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D4837C0-E46E-D349-B556-F2D634216004}"/>
              </a:ext>
            </a:extLst>
          </p:cNvPr>
          <p:cNvSpPr/>
          <p:nvPr/>
        </p:nvSpPr>
        <p:spPr>
          <a:xfrm>
            <a:off x="8612413" y="4770101"/>
            <a:ext cx="146729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Hans" dirty="0"/>
          </a:p>
          <a:p>
            <a:pPr algn="ctr"/>
            <a:r>
              <a:rPr kumimoji="1" lang="zh-Hans" altLang="en-US" dirty="0"/>
              <a:t>消费者</a:t>
            </a:r>
            <a:r>
              <a:rPr kumimoji="1" lang="en-US" altLang="zh-Hans" dirty="0"/>
              <a:t>2</a:t>
            </a:r>
          </a:p>
          <a:p>
            <a:pPr algn="ctr"/>
            <a:r>
              <a:rPr kumimoji="1" lang="zh-Hans" altLang="en-US" dirty="0"/>
              <a:t>当前进度</a:t>
            </a:r>
            <a:endParaRPr kumimoji="1" lang="en-US" altLang="zh-Hans" dirty="0"/>
          </a:p>
          <a:p>
            <a:pPr algn="ctr"/>
            <a:r>
              <a:rPr kumimoji="1" lang="en-US" altLang="zh-Hans" dirty="0"/>
              <a:t>Sequence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=4</a:t>
            </a:r>
            <a:endParaRPr kumimoji="1" lang="zh-CN" altLang="en-US" dirty="0"/>
          </a:p>
          <a:p>
            <a:pPr algn="ctr"/>
            <a:endParaRPr kumimoji="1" lang="zh-CN" altLang="en-US" dirty="0"/>
          </a:p>
        </p:txBody>
      </p: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6714EC87-1B00-8C45-9C0C-3571C7E05BD6}"/>
              </a:ext>
            </a:extLst>
          </p:cNvPr>
          <p:cNvCxnSpPr>
            <a:stCxn id="48" idx="1"/>
          </p:cNvCxnSpPr>
          <p:nvPr/>
        </p:nvCxnSpPr>
        <p:spPr>
          <a:xfrm flipH="1" flipV="1">
            <a:off x="6618593" y="1881958"/>
            <a:ext cx="2193083" cy="414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6C204BAA-B4FA-4D43-8C2A-1CB629D51F38}"/>
              </a:ext>
            </a:extLst>
          </p:cNvPr>
          <p:cNvCxnSpPr>
            <a:stCxn id="48" idx="1"/>
          </p:cNvCxnSpPr>
          <p:nvPr/>
        </p:nvCxnSpPr>
        <p:spPr>
          <a:xfrm flipH="1">
            <a:off x="7550788" y="2296627"/>
            <a:ext cx="1260888" cy="592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711F85DA-23ED-3248-BE46-EB5C211EED52}"/>
              </a:ext>
            </a:extLst>
          </p:cNvPr>
          <p:cNvCxnSpPr>
            <a:cxnSpLocks/>
          </p:cNvCxnSpPr>
          <p:nvPr/>
        </p:nvCxnSpPr>
        <p:spPr>
          <a:xfrm flipH="1" flipV="1">
            <a:off x="5277735" y="4986109"/>
            <a:ext cx="3331792" cy="4896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9715B356-4118-4440-A7AD-416D179E03EB}"/>
              </a:ext>
            </a:extLst>
          </p:cNvPr>
          <p:cNvCxnSpPr>
            <a:stCxn id="50" idx="1"/>
          </p:cNvCxnSpPr>
          <p:nvPr/>
        </p:nvCxnSpPr>
        <p:spPr>
          <a:xfrm flipH="1" flipV="1">
            <a:off x="7403823" y="4174679"/>
            <a:ext cx="1208590" cy="1052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515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41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原理剖析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9ECF902-11F3-824A-8088-1B0A601720BA}"/>
              </a:ext>
            </a:extLst>
          </p:cNvPr>
          <p:cNvSpPr txBox="1"/>
          <p:nvPr/>
        </p:nvSpPr>
        <p:spPr>
          <a:xfrm>
            <a:off x="1307805" y="1562986"/>
            <a:ext cx="5957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400" dirty="0"/>
              <a:t>5.</a:t>
            </a:r>
            <a:r>
              <a:rPr kumimoji="1" lang="zh-Hans" altLang="en-US" sz="2400" dirty="0"/>
              <a:t>提高消费者的响应时间：选择合适的策略</a:t>
            </a:r>
            <a:endParaRPr kumimoji="1"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A41B25-9AE1-A54F-8C59-A53C5A10C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805" y="2296631"/>
            <a:ext cx="9803218" cy="314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72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41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原理剖析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DA47BD3-F6CF-D942-BEBF-7FB3373A5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845" y="789334"/>
            <a:ext cx="8133904" cy="506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871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MyConfiguration\zxp09284\Desktop\同程艺龙PPT内页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39"/>
            <a:ext cx="12192000" cy="685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5">
            <a:extLst>
              <a:ext uri="{FF2B5EF4-FFF2-40B4-BE49-F238E27FC236}">
                <a16:creationId xmlns:a16="http://schemas.microsoft.com/office/drawing/2014/main" id="{13134C30-9275-47CB-81B8-843757BF6093}"/>
              </a:ext>
            </a:extLst>
          </p:cNvPr>
          <p:cNvSpPr txBox="1"/>
          <p:nvPr/>
        </p:nvSpPr>
        <p:spPr>
          <a:xfrm>
            <a:off x="6510671" y="3438468"/>
            <a:ext cx="1745991" cy="461665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defTabSz="457189"/>
            <a:r>
              <a:rPr lang="en-US" altLang="zh-CN" sz="2400" b="1" dirty="0">
                <a:solidFill>
                  <a:srgbClr val="FF680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2019</a:t>
            </a:r>
            <a:r>
              <a:rPr lang="zh-CN" altLang="en-US" sz="2400" b="1" dirty="0">
                <a:solidFill>
                  <a:srgbClr val="FF680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年</a:t>
            </a:r>
            <a:r>
              <a:rPr lang="en-US" altLang="zh-CN" sz="2400" b="1" dirty="0">
                <a:solidFill>
                  <a:srgbClr val="FF680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5</a:t>
            </a:r>
            <a:r>
              <a:rPr lang="zh-CN" altLang="en-US" sz="2400" b="1" dirty="0">
                <a:solidFill>
                  <a:srgbClr val="FF680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月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ED12FE3-67CD-4153-A05C-7D753A2EC3D0}"/>
              </a:ext>
            </a:extLst>
          </p:cNvPr>
          <p:cNvSpPr/>
          <p:nvPr/>
        </p:nvSpPr>
        <p:spPr>
          <a:xfrm>
            <a:off x="1707423" y="3438468"/>
            <a:ext cx="4257897" cy="461665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pPr defTabSz="457189"/>
            <a:r>
              <a:rPr kumimoji="1" lang="zh-Hans" altLang="en-US" sz="2400" b="1" dirty="0">
                <a:solidFill>
                  <a:srgbClr val="FF680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                    </a:t>
            </a:r>
            <a:r>
              <a:rPr kumimoji="1" lang="zh-CN" altLang="en-US" sz="2400" b="1" dirty="0">
                <a:solidFill>
                  <a:srgbClr val="FF680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汇报人：</a:t>
            </a:r>
            <a:r>
              <a:rPr kumimoji="1" lang="zh-Hans" altLang="en-US" sz="2400" b="1" dirty="0">
                <a:solidFill>
                  <a:srgbClr val="FF680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张宏宇</a:t>
            </a:r>
            <a:endParaRPr kumimoji="1" lang="en-US" altLang="zh-CN" sz="2400" b="1" dirty="0">
              <a:solidFill>
                <a:srgbClr val="FF680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BA63159-1389-4076-8071-3B6B1B52C1B4}"/>
              </a:ext>
            </a:extLst>
          </p:cNvPr>
          <p:cNvSpPr/>
          <p:nvPr/>
        </p:nvSpPr>
        <p:spPr>
          <a:xfrm>
            <a:off x="1356097" y="2076618"/>
            <a:ext cx="9025730" cy="1015663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dist" defTabSz="457189"/>
            <a:r>
              <a:rPr lang="zh-CN" altLang="en-US" sz="6000" b="1" dirty="0">
                <a:solidFill>
                  <a:srgbClr val="FF6801"/>
                </a:solidFill>
                <a:latin typeface="微软雅黑"/>
                <a:ea typeface="微软雅黑"/>
              </a:rPr>
              <a:t>谢谢大家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F097EAAA-6523-4FB0-9F6C-35E869561776}"/>
              </a:ext>
            </a:extLst>
          </p:cNvPr>
          <p:cNvCxnSpPr>
            <a:cxnSpLocks/>
          </p:cNvCxnSpPr>
          <p:nvPr/>
        </p:nvCxnSpPr>
        <p:spPr>
          <a:xfrm flipH="1">
            <a:off x="1494772" y="3253262"/>
            <a:ext cx="8765647" cy="0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656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3865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Disruptor</a:t>
            </a:r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框架原理剖析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44FC47BF-9DDB-7A4C-A928-E7CC155C4F54}"/>
              </a:ext>
            </a:extLst>
          </p:cNvPr>
          <p:cNvSpPr/>
          <p:nvPr/>
        </p:nvSpPr>
        <p:spPr>
          <a:xfrm>
            <a:off x="3137749" y="1718038"/>
            <a:ext cx="432000" cy="432000"/>
          </a:xfrm>
          <a:prstGeom prst="ellipse">
            <a:avLst/>
          </a:prstGeom>
          <a:solidFill>
            <a:srgbClr val="FF6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AA5A229-ED39-C849-9590-477715585621}"/>
              </a:ext>
            </a:extLst>
          </p:cNvPr>
          <p:cNvSpPr txBox="1"/>
          <p:nvPr/>
        </p:nvSpPr>
        <p:spPr>
          <a:xfrm>
            <a:off x="3136803" y="1703998"/>
            <a:ext cx="4954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Hans" altLang="en-US" sz="2800" b="1" dirty="0">
                <a:solidFill>
                  <a:srgbClr val="FF622E"/>
                </a:solidFill>
                <a:latin typeface="SF Pro Display"/>
              </a:rPr>
              <a:t>     传统队列存在的问题</a:t>
            </a:r>
            <a:endParaRPr kumimoji="1" lang="zh-CN" altLang="en-US" sz="2800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B40DA9DD-4A0C-5048-82B5-D8FCB2B723E3}"/>
              </a:ext>
            </a:extLst>
          </p:cNvPr>
          <p:cNvSpPr/>
          <p:nvPr/>
        </p:nvSpPr>
        <p:spPr>
          <a:xfrm>
            <a:off x="3137749" y="2437413"/>
            <a:ext cx="432000" cy="432000"/>
          </a:xfrm>
          <a:prstGeom prst="ellipse">
            <a:avLst/>
          </a:prstGeom>
          <a:solidFill>
            <a:srgbClr val="FF6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dirty="0"/>
              <a:t>2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435DA09-3A1D-B04B-B2F1-786E7401619D}"/>
              </a:ext>
            </a:extLst>
          </p:cNvPr>
          <p:cNvSpPr txBox="1"/>
          <p:nvPr/>
        </p:nvSpPr>
        <p:spPr>
          <a:xfrm>
            <a:off x="3568804" y="2437413"/>
            <a:ext cx="28616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2800" b="1" dirty="0">
                <a:solidFill>
                  <a:srgbClr val="FF622E"/>
                </a:solidFill>
                <a:latin typeface="SF Pro Display"/>
              </a:rPr>
              <a:t>性能分析</a:t>
            </a:r>
            <a:endParaRPr kumimoji="1" lang="zh-CN" altLang="en-US" sz="28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77F71968-D03C-1042-BC6B-0D3FFED671DC}"/>
              </a:ext>
            </a:extLst>
          </p:cNvPr>
          <p:cNvSpPr/>
          <p:nvPr/>
        </p:nvSpPr>
        <p:spPr>
          <a:xfrm>
            <a:off x="3136804" y="3221267"/>
            <a:ext cx="432000" cy="432000"/>
          </a:xfrm>
          <a:prstGeom prst="ellipse">
            <a:avLst/>
          </a:prstGeom>
          <a:solidFill>
            <a:srgbClr val="FF6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dirty="0"/>
              <a:t>3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FE0F37D-D369-F842-8803-AA06CB323AC5}"/>
              </a:ext>
            </a:extLst>
          </p:cNvPr>
          <p:cNvSpPr txBox="1"/>
          <p:nvPr/>
        </p:nvSpPr>
        <p:spPr>
          <a:xfrm>
            <a:off x="3568804" y="3204396"/>
            <a:ext cx="28616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2800" b="1" dirty="0">
                <a:solidFill>
                  <a:srgbClr val="FF622E"/>
                </a:solidFill>
                <a:latin typeface="SF Pro Display"/>
              </a:rPr>
              <a:t>  </a:t>
            </a:r>
            <a:r>
              <a:rPr lang="en-US" altLang="zh-Hans" sz="2800" b="1" dirty="0">
                <a:solidFill>
                  <a:srgbClr val="FF622E"/>
                </a:solidFill>
                <a:latin typeface="SF Pro Display"/>
              </a:rPr>
              <a:t>Quick</a:t>
            </a:r>
            <a:r>
              <a:rPr lang="zh-Hans" altLang="en-US" sz="2800" b="1" dirty="0">
                <a:solidFill>
                  <a:srgbClr val="FF622E"/>
                </a:solidFill>
                <a:latin typeface="SF Pro Display"/>
              </a:rPr>
              <a:t> </a:t>
            </a:r>
            <a:r>
              <a:rPr lang="en-US" altLang="zh-Hans" sz="2800" b="1" dirty="0">
                <a:solidFill>
                  <a:srgbClr val="FF622E"/>
                </a:solidFill>
                <a:latin typeface="SF Pro Display"/>
              </a:rPr>
              <a:t>Start</a:t>
            </a:r>
            <a:endParaRPr lang="zh-CN" altLang="en-US" sz="2800" b="1" dirty="0">
              <a:solidFill>
                <a:srgbClr val="FF622E"/>
              </a:solidFill>
              <a:latin typeface="SF Pro Display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DE23C111-E363-6F45-9CC6-4A785B51A681}"/>
              </a:ext>
            </a:extLst>
          </p:cNvPr>
          <p:cNvSpPr/>
          <p:nvPr/>
        </p:nvSpPr>
        <p:spPr>
          <a:xfrm>
            <a:off x="3136804" y="4034134"/>
            <a:ext cx="432000" cy="432000"/>
          </a:xfrm>
          <a:prstGeom prst="ellipse">
            <a:avLst/>
          </a:prstGeom>
          <a:solidFill>
            <a:srgbClr val="FF6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dirty="0"/>
              <a:t>4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56E4EAE-826F-8645-B4DF-4B57DD7E4604}"/>
              </a:ext>
            </a:extLst>
          </p:cNvPr>
          <p:cNvSpPr txBox="1"/>
          <p:nvPr/>
        </p:nvSpPr>
        <p:spPr>
          <a:xfrm>
            <a:off x="3226767" y="3989291"/>
            <a:ext cx="286168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2800" b="1" dirty="0">
                <a:solidFill>
                  <a:srgbClr val="FF622E"/>
                </a:solidFill>
                <a:latin typeface="SF Pro Display"/>
              </a:rPr>
              <a:t>        原理剖析</a:t>
            </a:r>
            <a:endParaRPr kumimoji="1" lang="zh-CN" altLang="en-US" sz="2800" dirty="0"/>
          </a:p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2179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34307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传统队列存在的问题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F4AD658-1517-A14E-A057-81B2B638CF2F}"/>
              </a:ext>
            </a:extLst>
          </p:cNvPr>
          <p:cNvSpPr txBox="1"/>
          <p:nvPr/>
        </p:nvSpPr>
        <p:spPr>
          <a:xfrm>
            <a:off x="1371599" y="1371600"/>
            <a:ext cx="93494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Hans" altLang="en-US" sz="2400" dirty="0"/>
              <a:t>在介绍</a:t>
            </a:r>
            <a:r>
              <a:rPr kumimoji="1" lang="en-US" altLang="zh-Hans" sz="2400" dirty="0"/>
              <a:t>Disruptor</a:t>
            </a:r>
            <a:r>
              <a:rPr kumimoji="1" lang="zh-Hans" altLang="en-US" sz="2400" dirty="0"/>
              <a:t>之前，我们先看一下常用的</a:t>
            </a:r>
            <a:r>
              <a:rPr kumimoji="1" lang="zh-Hans" altLang="en-US" sz="2400" dirty="0">
                <a:solidFill>
                  <a:schemeClr val="accent2"/>
                </a:solidFill>
              </a:rPr>
              <a:t>线程安全</a:t>
            </a:r>
            <a:r>
              <a:rPr kumimoji="1" lang="zh-Hans" altLang="en-US" sz="2400" dirty="0"/>
              <a:t>的队列。</a:t>
            </a:r>
            <a:r>
              <a:rPr kumimoji="1" lang="en-US" altLang="zh-Hans" sz="2400" dirty="0"/>
              <a:t>Java</a:t>
            </a:r>
            <a:r>
              <a:rPr kumimoji="1" lang="zh-Hans" altLang="en-US" sz="2400" dirty="0"/>
              <a:t>常用的内置队列如下：</a:t>
            </a:r>
            <a:endParaRPr kumimoji="1" lang="en-US" altLang="zh-Hans" sz="2400" dirty="0"/>
          </a:p>
          <a:p>
            <a:endParaRPr kumimoji="1" lang="en-US" altLang="zh-CN" sz="2400" dirty="0">
              <a:latin typeface="Apple Braille" pitchFamily="2" charset="0"/>
            </a:endParaRPr>
          </a:p>
          <a:p>
            <a:endParaRPr kumimoji="1" lang="zh-CN" altLang="en-US" sz="2400" dirty="0">
              <a:latin typeface="Apple Braille" pitchFamily="2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4EF9ABA-3850-AF41-A435-8843EAA76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747" y="2695492"/>
            <a:ext cx="9197162" cy="273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988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34307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传统队列存在的问题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706A60B-65E0-6441-89CF-C8F2485CBCF1}"/>
              </a:ext>
            </a:extLst>
          </p:cNvPr>
          <p:cNvSpPr txBox="1"/>
          <p:nvPr/>
        </p:nvSpPr>
        <p:spPr>
          <a:xfrm>
            <a:off x="1787805" y="1446029"/>
            <a:ext cx="8945808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ans" altLang="en-US" sz="3200" dirty="0">
                <a:solidFill>
                  <a:srgbClr val="FF0000"/>
                </a:solidFill>
              </a:rPr>
              <a:t>问题：</a:t>
            </a:r>
            <a:endParaRPr kumimoji="1" lang="en-US" altLang="zh-Hans" sz="3200" dirty="0">
              <a:solidFill>
                <a:srgbClr val="FF0000"/>
              </a:solidFill>
            </a:endParaRPr>
          </a:p>
          <a:p>
            <a:endParaRPr kumimoji="1" lang="en-US" altLang="zh-Hans" dirty="0"/>
          </a:p>
          <a:p>
            <a:pPr>
              <a:lnSpc>
                <a:spcPct val="200000"/>
              </a:lnSpc>
            </a:pPr>
            <a:r>
              <a:rPr kumimoji="1" lang="en-US" altLang="zh-Hans" sz="2400" dirty="0"/>
              <a:t>1.</a:t>
            </a:r>
            <a:r>
              <a:rPr kumimoji="1" lang="zh-Hans" altLang="en-US" sz="2400" dirty="0"/>
              <a:t>通过</a:t>
            </a:r>
            <a:r>
              <a:rPr kumimoji="1" lang="zh-Hans" altLang="en-US" sz="2400" dirty="0">
                <a:solidFill>
                  <a:schemeClr val="accent2"/>
                </a:solidFill>
              </a:rPr>
              <a:t>不加锁</a:t>
            </a:r>
            <a:r>
              <a:rPr kumimoji="1" lang="zh-Hans" altLang="en-US" sz="2400" dirty="0"/>
              <a:t>的方式实现的队列都是</a:t>
            </a:r>
            <a:r>
              <a:rPr kumimoji="1" lang="zh-Hans" altLang="en-US" sz="2400" dirty="0">
                <a:solidFill>
                  <a:schemeClr val="accent2"/>
                </a:solidFill>
              </a:rPr>
              <a:t>无界</a:t>
            </a:r>
            <a:r>
              <a:rPr kumimoji="1" lang="zh-Hans" altLang="en-US" sz="2400" dirty="0"/>
              <a:t>的，但是无界队列有可能会导致内存溢出。</a:t>
            </a:r>
            <a:endParaRPr kumimoji="1" lang="en-US" altLang="zh-Hans" sz="2400" dirty="0"/>
          </a:p>
          <a:p>
            <a:pPr>
              <a:lnSpc>
                <a:spcPct val="200000"/>
              </a:lnSpc>
            </a:pPr>
            <a:r>
              <a:rPr kumimoji="1" lang="en-US" altLang="zh-Hans" sz="2400" dirty="0"/>
              <a:t>2.</a:t>
            </a:r>
            <a:r>
              <a:rPr kumimoji="1" lang="zh-Hans" altLang="en-US" sz="2400" dirty="0"/>
              <a:t>通过</a:t>
            </a:r>
            <a:r>
              <a:rPr kumimoji="1" lang="zh-Hans" altLang="en-US" sz="2400" dirty="0">
                <a:solidFill>
                  <a:schemeClr val="accent2"/>
                </a:solidFill>
              </a:rPr>
              <a:t>加锁</a:t>
            </a:r>
            <a:r>
              <a:rPr kumimoji="1" lang="zh-Hans" altLang="en-US" sz="2400" dirty="0"/>
              <a:t>的方式实现的队列都是</a:t>
            </a:r>
            <a:r>
              <a:rPr kumimoji="1" lang="zh-Hans" altLang="en-US" sz="2400" dirty="0">
                <a:solidFill>
                  <a:schemeClr val="accent2"/>
                </a:solidFill>
              </a:rPr>
              <a:t>有界</a:t>
            </a:r>
            <a:r>
              <a:rPr kumimoji="1" lang="zh-Hans" altLang="en-US" sz="2400" dirty="0"/>
              <a:t>的，但是加锁势必会降低队列的性能。</a:t>
            </a:r>
            <a:endParaRPr kumimoji="1" lang="en-US" altLang="zh-Hans" sz="2400" dirty="0"/>
          </a:p>
          <a:p>
            <a:pPr>
              <a:lnSpc>
                <a:spcPct val="200000"/>
              </a:lnSpc>
            </a:pPr>
            <a:endParaRPr kumimoji="1" lang="en-US" altLang="zh-Hans" sz="2400" dirty="0"/>
          </a:p>
        </p:txBody>
      </p:sp>
    </p:spTree>
    <p:extLst>
      <p:ext uri="{BB962C8B-B14F-4D97-AF65-F5344CB8AC3E}">
        <p14:creationId xmlns:p14="http://schemas.microsoft.com/office/powerpoint/2010/main" val="3129583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性能分析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162DB23-6619-5946-A271-6E28001F9A1E}"/>
              </a:ext>
            </a:extLst>
          </p:cNvPr>
          <p:cNvSpPr txBox="1"/>
          <p:nvPr/>
        </p:nvSpPr>
        <p:spPr>
          <a:xfrm>
            <a:off x="1435402" y="1212111"/>
            <a:ext cx="9033114" cy="169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Hans" altLang="en-US" sz="2400" dirty="0"/>
              <a:t>下面，我们使用</a:t>
            </a:r>
            <a:r>
              <a:rPr kumimoji="1" lang="en-US" altLang="zh-Hans" sz="2400" dirty="0"/>
              <a:t>JMH(</a:t>
            </a:r>
            <a:r>
              <a:rPr lang="en-US" altLang="zh-CN" sz="2400" dirty="0"/>
              <a:t>Java </a:t>
            </a:r>
            <a:r>
              <a:rPr lang="en-US" altLang="zh-CN" sz="2400" dirty="0" err="1"/>
              <a:t>Microbenchmark</a:t>
            </a:r>
            <a:r>
              <a:rPr lang="en-US" altLang="zh-CN" sz="2400" dirty="0"/>
              <a:t> Harness</a:t>
            </a:r>
            <a:r>
              <a:rPr kumimoji="1" lang="en-US" altLang="zh-Hans" sz="2400" dirty="0"/>
              <a:t>)</a:t>
            </a:r>
            <a:r>
              <a:rPr kumimoji="1" lang="zh-Hans" altLang="en-US" sz="2400" dirty="0"/>
              <a:t>，用两个线程，</a:t>
            </a:r>
            <a:endParaRPr kumimoji="1" lang="en-US" altLang="zh-Hans" sz="2400" dirty="0"/>
          </a:p>
          <a:p>
            <a:pPr>
              <a:lnSpc>
                <a:spcPct val="150000"/>
              </a:lnSpc>
            </a:pPr>
            <a:r>
              <a:rPr kumimoji="1" lang="zh-Hans" altLang="en-US" sz="2400" dirty="0"/>
              <a:t>每次一亿次调用，进行本机测试，结果如下：</a:t>
            </a:r>
            <a:endParaRPr kumimoji="1" lang="en-US" altLang="zh-Hans" sz="2400" dirty="0"/>
          </a:p>
          <a:p>
            <a:pPr>
              <a:lnSpc>
                <a:spcPct val="150000"/>
              </a:lnSpc>
            </a:pPr>
            <a:endParaRPr kumimoji="1" lang="zh-CN" altLang="en-US" sz="2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A7A436-77A3-5C4C-862C-F6087EE38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759" y="2430897"/>
            <a:ext cx="8534400" cy="22352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1B5FBEA-909B-AD49-824F-1FC227E72EB8}"/>
              </a:ext>
            </a:extLst>
          </p:cNvPr>
          <p:cNvSpPr txBox="1"/>
          <p:nvPr/>
        </p:nvSpPr>
        <p:spPr>
          <a:xfrm>
            <a:off x="1711836" y="4912242"/>
            <a:ext cx="62953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2400" dirty="0"/>
              <a:t>由此，我们可以知道耗时   </a:t>
            </a:r>
            <a:r>
              <a:rPr kumimoji="1" lang="en-US" altLang="zh-Hans" sz="2400" dirty="0"/>
              <a:t>Lock</a:t>
            </a:r>
            <a:r>
              <a:rPr kumimoji="1" lang="zh-Hans" altLang="en-US" sz="2400" dirty="0"/>
              <a:t>  </a:t>
            </a:r>
            <a:r>
              <a:rPr kumimoji="1" lang="en-US" altLang="zh-Hans" sz="2400" dirty="0"/>
              <a:t>&gt;</a:t>
            </a:r>
            <a:r>
              <a:rPr kumimoji="1" lang="zh-Hans" altLang="en-US" sz="2400" dirty="0"/>
              <a:t>  </a:t>
            </a:r>
            <a:r>
              <a:rPr kumimoji="1" lang="en-US" altLang="zh-Hans" sz="2400" dirty="0"/>
              <a:t>CAS</a:t>
            </a:r>
            <a:r>
              <a:rPr kumimoji="1" lang="zh-Hans" altLang="en-US" sz="2400" dirty="0"/>
              <a:t>  </a:t>
            </a:r>
            <a:r>
              <a:rPr kumimoji="1" lang="en-US" altLang="zh-Hans" sz="2400" dirty="0"/>
              <a:t>&gt;</a:t>
            </a:r>
            <a:r>
              <a:rPr kumimoji="1" lang="zh-Hans" altLang="en-US" sz="2400" dirty="0"/>
              <a:t>  无锁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60832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性能分析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02AB84B-B82B-5C4F-8DB1-B066D9061F0E}"/>
              </a:ext>
            </a:extLst>
          </p:cNvPr>
          <p:cNvSpPr txBox="1"/>
          <p:nvPr/>
        </p:nvSpPr>
        <p:spPr>
          <a:xfrm>
            <a:off x="1594884" y="1605519"/>
            <a:ext cx="8997528" cy="32008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2800" dirty="0">
                <a:solidFill>
                  <a:srgbClr val="FF0000"/>
                </a:solidFill>
              </a:rPr>
              <a:t>那么有没有一种无锁又有界的队列呢？</a:t>
            </a:r>
            <a:endParaRPr kumimoji="1" lang="en-US" altLang="zh-Hans" sz="28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zh-Hans" altLang="en-US" sz="2400" dirty="0"/>
              <a:t>        </a:t>
            </a:r>
            <a:r>
              <a:rPr lang="en-US" altLang="zh-CN" sz="2000" dirty="0"/>
              <a:t>Disruptor</a:t>
            </a:r>
            <a:r>
              <a:rPr lang="zh-CN" altLang="en-US" sz="2000" dirty="0"/>
              <a:t>是由</a:t>
            </a:r>
            <a:r>
              <a:rPr lang="en-US" altLang="zh-CN" sz="2000" dirty="0"/>
              <a:t>LAMX</a:t>
            </a:r>
            <a:r>
              <a:rPr lang="zh-CN" altLang="en-US" sz="2000" dirty="0"/>
              <a:t>（欧洲顶级金融公司）设计和开源的大规模、高并发、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低延迟的异步处理框架</a:t>
            </a:r>
            <a:r>
              <a:rPr lang="zh-Hans" altLang="en-US" sz="2000" dirty="0"/>
              <a:t>。基于</a:t>
            </a:r>
            <a:r>
              <a:rPr lang="en-US" altLang="zh-Hans" sz="2000" dirty="0"/>
              <a:t>Disruptor</a:t>
            </a:r>
            <a:r>
              <a:rPr lang="zh-Hans" altLang="en-US" sz="2000" dirty="0"/>
              <a:t>开发的系统单线程能支撑每秒</a:t>
            </a:r>
            <a:r>
              <a:rPr lang="en-US" altLang="zh-Hans" sz="2000" dirty="0"/>
              <a:t>600</a:t>
            </a:r>
            <a:r>
              <a:rPr lang="zh-Hans" altLang="en-US" sz="2000" dirty="0"/>
              <a:t>万订</a:t>
            </a:r>
            <a:endParaRPr lang="en-US" altLang="zh-Hans" sz="2000" dirty="0"/>
          </a:p>
          <a:p>
            <a:pPr>
              <a:lnSpc>
                <a:spcPct val="150000"/>
              </a:lnSpc>
            </a:pPr>
            <a:r>
              <a:rPr lang="zh-Hans" altLang="en-US" sz="2000" dirty="0"/>
              <a:t>单。目前包括</a:t>
            </a:r>
            <a:r>
              <a:rPr lang="en-US" altLang="zh-Hans" sz="2000" dirty="0"/>
              <a:t>Apache</a:t>
            </a:r>
            <a:r>
              <a:rPr lang="zh-Hans" altLang="en-US" sz="2000" dirty="0"/>
              <a:t> </a:t>
            </a:r>
            <a:r>
              <a:rPr lang="en-US" altLang="zh-Hans" sz="2000" dirty="0"/>
              <a:t>Storm</a:t>
            </a:r>
            <a:r>
              <a:rPr lang="zh-Hans" altLang="en-US" sz="2000" dirty="0"/>
              <a:t>、</a:t>
            </a:r>
            <a:r>
              <a:rPr lang="en-US" altLang="zh-Hans" sz="2000" dirty="0"/>
              <a:t>Camel</a:t>
            </a:r>
            <a:r>
              <a:rPr lang="zh-Hans" altLang="en-US" sz="2000" dirty="0"/>
              <a:t>、</a:t>
            </a:r>
            <a:r>
              <a:rPr lang="en-US" altLang="zh-Hans" sz="2000" dirty="0"/>
              <a:t>Log4j2</a:t>
            </a:r>
            <a:r>
              <a:rPr lang="zh-Hans" altLang="en-US" sz="2000" dirty="0"/>
              <a:t> 等框架都在内部集成了</a:t>
            </a:r>
            <a:r>
              <a:rPr lang="en-US" altLang="zh-Hans" sz="2000" dirty="0"/>
              <a:t>Disruptor</a:t>
            </a:r>
          </a:p>
          <a:p>
            <a:pPr>
              <a:lnSpc>
                <a:spcPct val="150000"/>
              </a:lnSpc>
            </a:pPr>
            <a:r>
              <a:rPr lang="zh-Hans" altLang="en-US" sz="2000" dirty="0"/>
              <a:t>用来替代</a:t>
            </a:r>
            <a:r>
              <a:rPr lang="en-US" altLang="zh-Hans" sz="2000" dirty="0" err="1"/>
              <a:t>jdk</a:t>
            </a:r>
            <a:r>
              <a:rPr lang="zh-Hans" altLang="en-US" sz="2000" dirty="0"/>
              <a:t>的队列。</a:t>
            </a:r>
            <a:r>
              <a:rPr lang="zh-CN" altLang="en-US" sz="2000" dirty="0"/>
              <a:t>非常适合那种实时性高、延迟率低、业务流水量大的应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用场景，比如银行的实时交易处理、读写操作分离、数据缓存等。</a:t>
            </a:r>
            <a:endParaRPr lang="en-US" altLang="zh-Hans" sz="2000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362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Quick</a:t>
            </a:r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Han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Start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10A1F19-8AFD-514B-B3B0-084ABD479D8A}"/>
              </a:ext>
            </a:extLst>
          </p:cNvPr>
          <p:cNvSpPr/>
          <p:nvPr/>
        </p:nvSpPr>
        <p:spPr>
          <a:xfrm>
            <a:off x="1382234" y="1265273"/>
            <a:ext cx="950550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2000" dirty="0">
                <a:solidFill>
                  <a:srgbClr val="333333"/>
                </a:solidFill>
                <a:latin typeface="Verdana" panose="020B0604030504040204" pitchFamily="34" charset="0"/>
              </a:rPr>
              <a:t>      </a:t>
            </a:r>
            <a:r>
              <a:rPr lang="en-US" altLang="zh-CN" sz="2000" dirty="0">
                <a:solidFill>
                  <a:srgbClr val="333333"/>
                </a:solidFill>
                <a:latin typeface="Verdana" panose="020B0604030504040204" pitchFamily="34" charset="0"/>
              </a:rPr>
              <a:t>Disruptor</a:t>
            </a:r>
            <a:r>
              <a:rPr lang="zh-CN" altLang="en-US" sz="2000" dirty="0">
                <a:solidFill>
                  <a:srgbClr val="333333"/>
                </a:solidFill>
                <a:latin typeface="Verdana" panose="020B0604030504040204" pitchFamily="34" charset="0"/>
              </a:rPr>
              <a:t>是基于生产者</a:t>
            </a:r>
            <a:r>
              <a:rPr lang="en-US" altLang="zh-CN" sz="2000" dirty="0">
                <a:solidFill>
                  <a:srgbClr val="333333"/>
                </a:solidFill>
                <a:latin typeface="Verdana" panose="020B0604030504040204" pitchFamily="34" charset="0"/>
              </a:rPr>
              <a:t>-</a:t>
            </a:r>
            <a:r>
              <a:rPr lang="zh-CN" altLang="en-US" sz="2000" dirty="0">
                <a:solidFill>
                  <a:srgbClr val="333333"/>
                </a:solidFill>
                <a:latin typeface="Verdana" panose="020B0604030504040204" pitchFamily="34" charset="0"/>
              </a:rPr>
              <a:t>消费者模型，</a:t>
            </a:r>
            <a:r>
              <a:rPr lang="zh-Hans" altLang="en-US" sz="2000" dirty="0">
                <a:solidFill>
                  <a:srgbClr val="333333"/>
                </a:solidFill>
                <a:latin typeface="Verdana" panose="020B0604030504040204" pitchFamily="34" charset="0"/>
              </a:rPr>
              <a:t>它</a:t>
            </a:r>
            <a:r>
              <a:rPr lang="zh-CN" altLang="en-US" sz="2000" dirty="0">
                <a:solidFill>
                  <a:srgbClr val="333333"/>
                </a:solidFill>
                <a:latin typeface="Verdana" panose="020B0604030504040204" pitchFamily="34" charset="0"/>
              </a:rPr>
              <a:t>可以做到一个生产者对应多个消费者且消费者之间可以并行的处理，也可以形成先后顺序的处理。</a:t>
            </a:r>
            <a:r>
              <a:rPr lang="en-US" altLang="zh-CN" sz="2000" dirty="0">
                <a:solidFill>
                  <a:srgbClr val="333333"/>
                </a:solidFill>
                <a:latin typeface="Verdana" panose="020B0604030504040204" pitchFamily="34" charset="0"/>
              </a:rPr>
              <a:t>Disruptor</a:t>
            </a:r>
            <a:r>
              <a:rPr lang="zh-CN" altLang="en-US" sz="2000" dirty="0">
                <a:solidFill>
                  <a:srgbClr val="333333"/>
                </a:solidFill>
                <a:latin typeface="Verdana" panose="020B0604030504040204" pitchFamily="34" charset="0"/>
              </a:rPr>
              <a:t>本质上解决的就是在两个独立的处理过程之间交换数据。</a:t>
            </a:r>
            <a:r>
              <a:rPr lang="en-US" altLang="zh-CN" sz="2000" dirty="0">
                <a:solidFill>
                  <a:srgbClr val="333333"/>
                </a:solidFill>
                <a:latin typeface="Verdana" panose="020B0604030504040204" pitchFamily="34" charset="0"/>
              </a:rPr>
              <a:t>Disruptor</a:t>
            </a:r>
            <a:r>
              <a:rPr lang="zh-CN" altLang="en-US" sz="2000" dirty="0">
                <a:solidFill>
                  <a:srgbClr val="333333"/>
                </a:solidFill>
                <a:latin typeface="Verdana" panose="020B0604030504040204" pitchFamily="34" charset="0"/>
              </a:rPr>
              <a:t>框架的一些核心类有：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1B69A39-409B-CE4C-B23C-378AEABB5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02" y="2810834"/>
            <a:ext cx="83185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1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99125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Quick</a:t>
            </a:r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Han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Start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EBE43E-78DB-B94A-BFA4-4906CCE17CF7}"/>
              </a:ext>
            </a:extLst>
          </p:cNvPr>
          <p:cNvSpPr txBox="1"/>
          <p:nvPr/>
        </p:nvSpPr>
        <p:spPr>
          <a:xfrm>
            <a:off x="1286535" y="1690577"/>
            <a:ext cx="10319300" cy="36822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zh-Hans" altLang="en-US" sz="2400" dirty="0"/>
              <a:t>实现</a:t>
            </a:r>
            <a:r>
              <a:rPr kumimoji="1" lang="en-US" altLang="zh-Hans" sz="2400" dirty="0" err="1"/>
              <a:t>EventFactory</a:t>
            </a:r>
            <a:r>
              <a:rPr kumimoji="1" lang="zh-Hans" altLang="en-US" sz="2400" dirty="0"/>
              <a:t>接口，创建一个工厂</a:t>
            </a:r>
            <a:r>
              <a:rPr kumimoji="1" lang="en-US" altLang="zh-Hans" sz="2400" dirty="0"/>
              <a:t>Event</a:t>
            </a:r>
            <a:r>
              <a:rPr kumimoji="1" lang="zh-Hans" altLang="en-US" sz="2400" dirty="0"/>
              <a:t>类，用于创建</a:t>
            </a:r>
            <a:r>
              <a:rPr kumimoji="1" lang="en-US" altLang="zh-Hans" sz="2400" dirty="0"/>
              <a:t>Event</a:t>
            </a:r>
            <a:r>
              <a:rPr kumimoji="1" lang="zh-Hans" altLang="en-US" sz="2400" dirty="0"/>
              <a:t>类实例对象 </a:t>
            </a:r>
            <a:endParaRPr kumimoji="1" lang="en-US" altLang="zh-Hans" sz="2400" dirty="0"/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zh-Hans" altLang="en-US" sz="2400" dirty="0"/>
              <a:t>实现</a:t>
            </a:r>
            <a:r>
              <a:rPr kumimoji="1" lang="en-US" altLang="zh-Hans" sz="2400" dirty="0" err="1"/>
              <a:t>EventHandler</a:t>
            </a:r>
            <a:r>
              <a:rPr kumimoji="1" lang="zh-Hans" altLang="en-US" sz="2400" dirty="0"/>
              <a:t>接口，创建消费者类，用于处理数据</a:t>
            </a:r>
            <a:endParaRPr kumimoji="1" lang="en-US" altLang="zh-Hans" sz="2400" dirty="0"/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zh-Hans" altLang="en-US" sz="2400" dirty="0"/>
              <a:t>实例化</a:t>
            </a:r>
            <a:r>
              <a:rPr kumimoji="1" lang="en-US" altLang="zh-Hans" sz="2400" dirty="0"/>
              <a:t>Disruptor</a:t>
            </a:r>
            <a:r>
              <a:rPr kumimoji="1" lang="zh-Hans" altLang="en-US" sz="2400" dirty="0"/>
              <a:t>实例，配置一系列参数，编写</a:t>
            </a:r>
            <a:r>
              <a:rPr kumimoji="1" lang="en-US" altLang="zh-Hans" sz="2400" dirty="0"/>
              <a:t>Disruptor</a:t>
            </a:r>
            <a:r>
              <a:rPr kumimoji="1" lang="zh-Hans" altLang="en-US" sz="2400" dirty="0"/>
              <a:t>核心组件</a:t>
            </a:r>
            <a:endParaRPr kumimoji="1" lang="en-US" altLang="zh-Hans" sz="2400" dirty="0"/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l"/>
            </a:pPr>
            <a:r>
              <a:rPr kumimoji="1" lang="zh-Hans" altLang="en-US" sz="2400" dirty="0"/>
              <a:t>编写生产者组件，向</a:t>
            </a:r>
            <a:r>
              <a:rPr kumimoji="1" lang="en-US" altLang="zh-Hans" sz="2400" dirty="0"/>
              <a:t>Disruptor</a:t>
            </a:r>
            <a:r>
              <a:rPr kumimoji="1" lang="zh-Hans" altLang="en-US" sz="2400" dirty="0"/>
              <a:t>容器投递数据</a:t>
            </a:r>
            <a:endParaRPr kumimoji="1" lang="en-US" altLang="zh-Hans" sz="2400" dirty="0"/>
          </a:p>
          <a:p>
            <a:pPr>
              <a:lnSpc>
                <a:spcPct val="200000"/>
              </a:lnSpc>
            </a:pP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298610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432" y="172016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原理剖析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BE718BC-082C-B04D-8C41-38EB8735AB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053" y="2552921"/>
            <a:ext cx="6316035" cy="332466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EC05B69-CCDB-DF46-A9CA-7AAC5E43F43C}"/>
              </a:ext>
            </a:extLst>
          </p:cNvPr>
          <p:cNvSpPr txBox="1"/>
          <p:nvPr/>
        </p:nvSpPr>
        <p:spPr>
          <a:xfrm>
            <a:off x="1204710" y="1286540"/>
            <a:ext cx="10276339" cy="962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Hans" altLang="en-US" sz="2000" dirty="0"/>
              <a:t>       下图展示了</a:t>
            </a:r>
            <a:r>
              <a:rPr kumimoji="1" lang="en-US" altLang="zh-Hans" sz="2000" dirty="0"/>
              <a:t>Log4j2</a:t>
            </a:r>
            <a:r>
              <a:rPr kumimoji="1" lang="zh-Hans" altLang="en-US" sz="2000" dirty="0"/>
              <a:t>使用</a:t>
            </a:r>
            <a:r>
              <a:rPr kumimoji="1" lang="en-US" altLang="zh-Hans" sz="2000" dirty="0"/>
              <a:t>Disruptor</a:t>
            </a:r>
            <a:r>
              <a:rPr kumimoji="1" lang="zh-Hans" altLang="en-US" sz="2000" dirty="0"/>
              <a:t>、</a:t>
            </a:r>
            <a:r>
              <a:rPr kumimoji="1" lang="en-US" altLang="zh-Hans" sz="2000" dirty="0" err="1"/>
              <a:t>ArrayBlockingQueen</a:t>
            </a:r>
            <a:r>
              <a:rPr kumimoji="1" lang="zh-Hans" altLang="en-US" sz="2000" dirty="0"/>
              <a:t>以及同步的</a:t>
            </a:r>
            <a:r>
              <a:rPr kumimoji="1" lang="en-US" altLang="zh-Hans" sz="2000" dirty="0"/>
              <a:t>log4j</a:t>
            </a:r>
            <a:r>
              <a:rPr kumimoji="1" lang="zh-Hans" altLang="en-US" sz="2000" dirty="0"/>
              <a:t>时吞吐量的对比，</a:t>
            </a:r>
            <a:endParaRPr kumimoji="1" lang="en-US" altLang="zh-Hans" sz="2000" dirty="0"/>
          </a:p>
          <a:p>
            <a:pPr>
              <a:lnSpc>
                <a:spcPct val="150000"/>
              </a:lnSpc>
            </a:pPr>
            <a:r>
              <a:rPr kumimoji="1" lang="zh-Hans" altLang="en-US" sz="2000" dirty="0"/>
              <a:t>可以发现</a:t>
            </a:r>
            <a:r>
              <a:rPr kumimoji="1" lang="en-US" altLang="zh-Hans" sz="2000" dirty="0"/>
              <a:t>Log4j2</a:t>
            </a:r>
            <a:r>
              <a:rPr kumimoji="1" lang="zh-Hans" altLang="en-US" sz="2000" dirty="0"/>
              <a:t>使用</a:t>
            </a:r>
            <a:r>
              <a:rPr kumimoji="1" lang="en-US" altLang="zh-Hans" sz="2000" dirty="0"/>
              <a:t>Disruptor</a:t>
            </a:r>
            <a:r>
              <a:rPr kumimoji="1" lang="zh-Hans" altLang="en-US" sz="2000" dirty="0"/>
              <a:t>做异步日志时，吞吐量有极大的提升。</a:t>
            </a:r>
            <a:endParaRPr kumimoji="1" lang="en-US" altLang="zh-Hans" sz="2000" dirty="0"/>
          </a:p>
        </p:txBody>
      </p:sp>
    </p:spTree>
    <p:extLst>
      <p:ext uri="{BB962C8B-B14F-4D97-AF65-F5344CB8AC3E}">
        <p14:creationId xmlns:p14="http://schemas.microsoft.com/office/powerpoint/2010/main" val="125222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1719</TotalTime>
  <Words>959</Words>
  <Application>Microsoft Macintosh PowerPoint</Application>
  <PresentationFormat>宽屏</PresentationFormat>
  <Paragraphs>137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楷体</vt:lpstr>
      <vt:lpstr>宋体</vt:lpstr>
      <vt:lpstr>微软雅黑</vt:lpstr>
      <vt:lpstr>SF Pro Display</vt:lpstr>
      <vt:lpstr>Apple Braille</vt:lpstr>
      <vt:lpstr>Arial</vt:lpstr>
      <vt:lpstr>Calibri</vt:lpstr>
      <vt:lpstr>Calibri Light</vt:lpstr>
      <vt:lpstr>Times New Roman</vt:lpstr>
      <vt:lpstr>Verdana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同程艺龙-北京</Company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机票事业群-杜诚波</dc:creator>
  <cp:lastModifiedBy>Byy0230</cp:lastModifiedBy>
  <cp:revision>113</cp:revision>
  <dcterms:created xsi:type="dcterms:W3CDTF">2019-05-12T13:26:23Z</dcterms:created>
  <dcterms:modified xsi:type="dcterms:W3CDTF">2019-05-20T05:54:01Z</dcterms:modified>
</cp:coreProperties>
</file>

<file path=docProps/thumbnail.jpeg>
</file>